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3"/>
  </p:notesMasterIdLst>
  <p:sldIdLst>
    <p:sldId id="256" r:id="rId2"/>
  </p:sldIdLst>
  <p:sldSz cx="32918400" cy="21945600"/>
  <p:notesSz cx="30270450" cy="38817550"/>
  <p:embeddedFontLst>
    <p:embeddedFont>
      <p:font typeface="Trebuchet MS" panose="020B0603020202020204" pitchFamily="34" charset="0"/>
      <p:regular r:id="rId4"/>
      <p:bold r:id="rId5"/>
      <p:italic r:id="rId6"/>
      <p:boldItalic r:id="rId7"/>
    </p:embeddedFont>
    <p:embeddedFont>
      <p:font typeface="Average" panose="020B0604020202020204" charset="0"/>
      <p:regular r:id="rId8"/>
    </p:embeddedFont>
    <p:embeddedFont>
      <p:font typeface="Calibri" panose="020F0502020204030204" pitchFamily="34" charset="0"/>
      <p:regular r:id="rId9"/>
      <p:bold r:id="rId10"/>
      <p:italic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132" autoAdjust="0"/>
  </p:normalViewPr>
  <p:slideViewPr>
    <p:cSldViewPr>
      <p:cViewPr varScale="1">
        <p:scale>
          <a:sx n="29" d="100"/>
          <a:sy n="29" d="100"/>
        </p:scale>
        <p:origin x="-114" y="-210"/>
      </p:cViewPr>
      <p:guideLst>
        <p:guide orient="horz" pos="6912"/>
        <p:guide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heme" Target="theme/theme1.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viewProps" Target="viewProps.xml"/></Relationships>
</file>

<file path=ppt/media/image1.jpg>
</file>

<file path=ppt/media/image2.png>
</file>

<file path=ppt/media/image3.gif>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4" y="0"/>
            <a:ext cx="13117191" cy="1940877"/>
          </a:xfrm>
          <a:prstGeom prst="rect">
            <a:avLst/>
          </a:prstGeom>
          <a:noFill/>
          <a:ln>
            <a:noFill/>
          </a:ln>
        </p:spPr>
        <p:txBody>
          <a:bodyPr lIns="405049" tIns="405049" rIns="405049" bIns="405049" anchor="t" anchorCtr="0"/>
          <a:lstStyle>
            <a:lvl1pPr marL="0" marR="0" lvl="0" indent="0"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1pPr>
            <a:lvl2pPr marL="6941825" marR="0" lvl="1" indent="-4916247"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2pPr>
            <a:lvl3pPr marL="13883655" marR="0" lvl="2" indent="-9832497"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3pPr>
            <a:lvl4pPr marL="20832516" marR="0" lvl="3" indent="-14755779"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4pPr>
            <a:lvl5pPr marL="27774342" marR="0" lvl="4" indent="-19672026"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5pPr>
            <a:lvl6pPr marL="34716171" marR="0" lvl="5" indent="-24588277"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6pPr>
            <a:lvl7pPr marL="48599827" marR="0" lvl="6" indent="-34420774"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7pPr>
            <a:lvl8pPr marL="51206400" marR="0" lvl="7" indent="-49169518"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8pPr>
            <a:lvl9pPr marL="51206400" marR="0" lvl="8" indent="-51206400"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9pPr>
          </a:lstStyle>
          <a:p>
            <a:endParaRPr/>
          </a:p>
        </p:txBody>
      </p:sp>
      <p:sp>
        <p:nvSpPr>
          <p:cNvPr id="4" name="Shape 4"/>
          <p:cNvSpPr txBox="1">
            <a:spLocks noGrp="1"/>
          </p:cNvSpPr>
          <p:nvPr>
            <p:ph type="dt" idx="10"/>
          </p:nvPr>
        </p:nvSpPr>
        <p:spPr>
          <a:xfrm>
            <a:off x="17146246" y="0"/>
            <a:ext cx="13117191" cy="1940877"/>
          </a:xfrm>
          <a:prstGeom prst="rect">
            <a:avLst/>
          </a:prstGeom>
          <a:noFill/>
          <a:ln>
            <a:noFill/>
          </a:ln>
        </p:spPr>
        <p:txBody>
          <a:bodyPr lIns="405049" tIns="405049" rIns="405049" bIns="405049" anchor="t" anchorCtr="0"/>
          <a:lstStyle>
            <a:lvl1pPr marL="0" marR="0" lvl="0" indent="0" algn="r" rtl="0">
              <a:lnSpc>
                <a:spcPct val="100000"/>
              </a:lnSpc>
              <a:spcBef>
                <a:spcPts val="0"/>
              </a:spcBef>
              <a:spcAft>
                <a:spcPts val="0"/>
              </a:spcAft>
              <a:buNone/>
              <a:defRPr sz="5300" b="0" i="0" u="none" strike="noStrike" cap="none">
                <a:solidFill>
                  <a:srgbClr val="000000"/>
                </a:solidFill>
                <a:latin typeface="Calibri"/>
                <a:ea typeface="Calibri"/>
                <a:cs typeface="Calibri"/>
                <a:sym typeface="Calibri"/>
              </a:defRPr>
            </a:lvl1pPr>
            <a:lvl2pPr marL="6941825" marR="0" lvl="1" indent="-4916247"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2pPr>
            <a:lvl3pPr marL="13883655" marR="0" lvl="2" indent="-9832497"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3pPr>
            <a:lvl4pPr marL="20832516" marR="0" lvl="3" indent="-14755779"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4pPr>
            <a:lvl5pPr marL="27774342" marR="0" lvl="4" indent="-19672026"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5pPr>
            <a:lvl6pPr marL="34716171" marR="0" lvl="5" indent="-24588277"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6pPr>
            <a:lvl7pPr marL="48599827" marR="0" lvl="6" indent="-34420774"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7pPr>
            <a:lvl8pPr marL="51206400" marR="0" lvl="7" indent="-49169518"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8pPr>
            <a:lvl9pPr marL="51206400" marR="0" lvl="8" indent="-51206400"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4219575" y="2909888"/>
            <a:ext cx="21831300" cy="14555787"/>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6" name="Shape 6"/>
          <p:cNvSpPr txBox="1">
            <a:spLocks noGrp="1"/>
          </p:cNvSpPr>
          <p:nvPr>
            <p:ph type="body" idx="1"/>
          </p:nvPr>
        </p:nvSpPr>
        <p:spPr>
          <a:xfrm>
            <a:off x="3027051" y="18438341"/>
            <a:ext cx="24216356" cy="17467896"/>
          </a:xfrm>
          <a:prstGeom prst="rect">
            <a:avLst/>
          </a:prstGeom>
          <a:noFill/>
          <a:ln>
            <a:noFill/>
          </a:ln>
        </p:spPr>
        <p:txBody>
          <a:bodyPr lIns="405049" tIns="405049" rIns="405049" bIns="405049" anchor="ctr" anchorCtr="0"/>
          <a:lstStyle>
            <a:lvl1pPr marL="0" marR="0" lvl="0" indent="0" algn="l" rtl="0">
              <a:spcBef>
                <a:spcPts val="0"/>
              </a:spcBef>
              <a:buNone/>
              <a:defRPr sz="1800" b="0" i="0" u="none" strike="noStrike" cap="none"/>
            </a:lvl1pPr>
            <a:lvl2pPr marL="457200" marR="0" lvl="1" indent="0" algn="l" rtl="0">
              <a:spcBef>
                <a:spcPts val="0"/>
              </a:spcBef>
              <a:buNone/>
              <a:defRPr sz="1800" b="0" i="0" u="none" strike="noStrike" cap="none"/>
            </a:lvl2pPr>
            <a:lvl3pPr marL="914400" marR="0" lvl="2" indent="0" algn="l" rtl="0">
              <a:spcBef>
                <a:spcPts val="0"/>
              </a:spcBef>
              <a:buNone/>
              <a:defRPr sz="1800" b="0" i="0" u="none" strike="noStrike" cap="none"/>
            </a:lvl3pPr>
            <a:lvl4pPr marL="1371600" marR="0" lvl="3" indent="0" algn="l" rtl="0">
              <a:spcBef>
                <a:spcPts val="0"/>
              </a:spcBef>
              <a:buNone/>
              <a:defRPr sz="1800" b="0" i="0" u="none" strike="noStrike" cap="none"/>
            </a:lvl4pPr>
            <a:lvl5pPr marL="1828800" marR="0" lvl="4" indent="0" algn="l" rtl="0">
              <a:spcBef>
                <a:spcPts val="0"/>
              </a:spcBef>
              <a:buNone/>
              <a:defRPr sz="1800" b="0" i="0" u="none" strike="noStrike" cap="none"/>
            </a:lvl5pPr>
            <a:lvl6pPr marL="2286000" marR="0" lvl="5" indent="0" algn="l" rtl="0">
              <a:spcBef>
                <a:spcPts val="0"/>
              </a:spcBef>
              <a:buNone/>
              <a:defRPr sz="1800" b="0" i="0" u="none" strike="noStrike" cap="none"/>
            </a:lvl6pPr>
            <a:lvl7pPr marL="2743200" marR="0" lvl="6" indent="0" algn="l" rtl="0">
              <a:spcBef>
                <a:spcPts val="0"/>
              </a:spcBef>
              <a:buNone/>
              <a:defRPr sz="1800" b="0" i="0" u="none" strike="noStrike" cap="none"/>
            </a:lvl7pPr>
            <a:lvl8pPr marL="3200400" marR="0" lvl="7" indent="0" algn="l" rtl="0">
              <a:spcBef>
                <a:spcPts val="0"/>
              </a:spcBef>
              <a:buNone/>
              <a:defRPr sz="1800" b="0" i="0" u="none" strike="noStrike" cap="none"/>
            </a:lvl8pPr>
            <a:lvl9pPr marL="3657600" marR="0" lvl="8" indent="0" algn="l" rtl="0">
              <a:spcBef>
                <a:spcPts val="0"/>
              </a:spcBef>
              <a:buNone/>
              <a:defRPr sz="1800" b="0" i="0" u="none" strike="noStrike" cap="none"/>
            </a:lvl9pPr>
          </a:lstStyle>
          <a:p>
            <a:endParaRPr/>
          </a:p>
        </p:txBody>
      </p:sp>
      <p:sp>
        <p:nvSpPr>
          <p:cNvPr id="7" name="Shape 7"/>
          <p:cNvSpPr txBox="1">
            <a:spLocks noGrp="1"/>
          </p:cNvSpPr>
          <p:nvPr>
            <p:ph type="ftr" idx="11"/>
          </p:nvPr>
        </p:nvSpPr>
        <p:spPr>
          <a:xfrm>
            <a:off x="4" y="36869926"/>
            <a:ext cx="13117191" cy="1940877"/>
          </a:xfrm>
          <a:prstGeom prst="rect">
            <a:avLst/>
          </a:prstGeom>
          <a:noFill/>
          <a:ln>
            <a:noFill/>
          </a:ln>
        </p:spPr>
        <p:txBody>
          <a:bodyPr lIns="405049" tIns="405049" rIns="405049" bIns="405049" anchor="b" anchorCtr="0"/>
          <a:lstStyle>
            <a:lvl1pPr marL="0" marR="0" lvl="0" indent="0"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1pPr>
            <a:lvl2pPr marL="6941825" marR="0" lvl="1" indent="-4916247"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2pPr>
            <a:lvl3pPr marL="13883655" marR="0" lvl="2" indent="-9832497"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3pPr>
            <a:lvl4pPr marL="20832516" marR="0" lvl="3" indent="-14755779"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4pPr>
            <a:lvl5pPr marL="27774342" marR="0" lvl="4" indent="-19672026"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5pPr>
            <a:lvl6pPr marL="34716171" marR="0" lvl="5" indent="-24588277"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6pPr>
            <a:lvl7pPr marL="48599827" marR="0" lvl="6" indent="-34420774"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7pPr>
            <a:lvl8pPr marL="51206400" marR="0" lvl="7" indent="-49169518"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8pPr>
            <a:lvl9pPr marL="51206400" marR="0" lvl="8" indent="-51206400" algn="l" rtl="0">
              <a:lnSpc>
                <a:spcPct val="100000"/>
              </a:lnSpc>
              <a:spcBef>
                <a:spcPts val="0"/>
              </a:spcBef>
              <a:spcAft>
                <a:spcPts val="0"/>
              </a:spcAft>
              <a:buNone/>
              <a:defRPr sz="27500" b="0" i="0" u="none" strike="noStrike" cap="none">
                <a:solidFill>
                  <a:srgbClr val="000000"/>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17146246" y="36869926"/>
            <a:ext cx="13117191" cy="1940877"/>
          </a:xfrm>
          <a:prstGeom prst="rect">
            <a:avLst/>
          </a:prstGeom>
          <a:noFill/>
          <a:ln>
            <a:noFill/>
          </a:ln>
        </p:spPr>
        <p:txBody>
          <a:bodyPr lIns="405049" tIns="202469" rIns="405049" bIns="202469" anchor="b" anchorCtr="0">
            <a:noAutofit/>
          </a:bodyPr>
          <a:lstStyle/>
          <a:p>
            <a:pPr algn="r">
              <a:buClr>
                <a:srgbClr val="000000"/>
              </a:buClr>
              <a:buSzPct val="25000"/>
            </a:pPr>
            <a:fld id="{00000000-1234-1234-1234-123412341234}" type="slidenum">
              <a:rPr lang="en-US" sz="5300" smtClean="0">
                <a:latin typeface="Calibri"/>
                <a:ea typeface="Calibri"/>
                <a:cs typeface="Calibri"/>
                <a:sym typeface="Calibri"/>
              </a:rPr>
              <a:pPr algn="r">
                <a:buClr>
                  <a:srgbClr val="000000"/>
                </a:buClr>
                <a:buSzPct val="25000"/>
              </a:pPr>
              <a:t>‹#›</a:t>
            </a:fld>
            <a:endParaRPr lang="en-US" sz="5300">
              <a:latin typeface="Calibri"/>
              <a:ea typeface="Calibri"/>
              <a:cs typeface="Calibri"/>
              <a:sym typeface="Calibri"/>
            </a:endParaRPr>
          </a:p>
        </p:txBody>
      </p:sp>
    </p:spTree>
    <p:extLst>
      <p:ext uri="{BB962C8B-B14F-4D97-AF65-F5344CB8AC3E}">
        <p14:creationId xmlns:p14="http://schemas.microsoft.com/office/powerpoint/2010/main" val="1075736498"/>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
        <p:cNvGrpSpPr/>
        <p:nvPr/>
      </p:nvGrpSpPr>
      <p:grpSpPr>
        <a:xfrm>
          <a:off x="0" y="0"/>
          <a:ext cx="0" cy="0"/>
          <a:chOff x="0" y="0"/>
          <a:chExt cx="0" cy="0"/>
        </a:xfrm>
      </p:grpSpPr>
      <p:sp>
        <p:nvSpPr>
          <p:cNvPr id="20" name="Shape 20"/>
          <p:cNvSpPr>
            <a:spLocks noGrp="1" noRot="1" noChangeAspect="1"/>
          </p:cNvSpPr>
          <p:nvPr>
            <p:ph type="sldImg" idx="2"/>
          </p:nvPr>
        </p:nvSpPr>
        <p:spPr>
          <a:xfrm>
            <a:off x="4219575" y="2909888"/>
            <a:ext cx="21831300" cy="14555787"/>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a:headEnd type="none" w="med" len="med"/>
            <a:tailEnd type="none" w="med" len="med"/>
          </a:ln>
        </p:spPr>
      </p:sp>
      <p:sp>
        <p:nvSpPr>
          <p:cNvPr id="21" name="Shape 21"/>
          <p:cNvSpPr txBox="1">
            <a:spLocks noGrp="1"/>
          </p:cNvSpPr>
          <p:nvPr>
            <p:ph type="body" idx="1"/>
          </p:nvPr>
        </p:nvSpPr>
        <p:spPr>
          <a:xfrm>
            <a:off x="3027051" y="18438341"/>
            <a:ext cx="24216356" cy="17467896"/>
          </a:xfrm>
          <a:prstGeom prst="rect">
            <a:avLst/>
          </a:prstGeom>
          <a:noFill/>
          <a:ln>
            <a:noFill/>
          </a:ln>
        </p:spPr>
        <p:txBody>
          <a:bodyPr lIns="405049" tIns="202469" rIns="405049" bIns="202469" anchor="t" anchorCtr="0">
            <a:noAutofit/>
          </a:bodyPr>
          <a:lstStyle/>
          <a:p>
            <a:pPr>
              <a:buSzPct val="25000"/>
            </a:pPr>
            <a:r>
              <a:rPr lang="en-US" sz="4400" b="1" dirty="0"/>
              <a:t>Winter Design Review Poster Format – </a:t>
            </a:r>
            <a:r>
              <a:rPr lang="en-US" sz="4400" b="1"/>
              <a:t>CalPlug Revised</a:t>
            </a:r>
            <a:endParaRPr lang="en-US" sz="4400" b="1" dirty="0"/>
          </a:p>
          <a:p>
            <a:pPr>
              <a:buSzPct val="25000"/>
            </a:pPr>
            <a:r>
              <a:rPr lang="en-US" sz="4400" b="1" dirty="0"/>
              <a:t> </a:t>
            </a:r>
          </a:p>
          <a:p>
            <a:pPr>
              <a:buSzPct val="25000"/>
            </a:pPr>
            <a:r>
              <a:rPr lang="en-US" sz="4400" b="1" dirty="0"/>
              <a:t>Format: Use a .pdf version. Set the page size to 24”x36” (2ft x 3ft) and provide a 0.25in boarder around the outside of the poster.</a:t>
            </a:r>
          </a:p>
          <a:p>
            <a:pPr>
              <a:buSzPct val="25000"/>
            </a:pPr>
            <a:r>
              <a:rPr lang="en-US" sz="4400" dirty="0"/>
              <a:t> </a:t>
            </a:r>
          </a:p>
          <a:p>
            <a:pPr>
              <a:buSzPct val="25000"/>
            </a:pPr>
            <a:r>
              <a:rPr lang="en-US" sz="4400" dirty="0"/>
              <a:t>1. Header section – provide title, logo, location of the hardware.</a:t>
            </a:r>
          </a:p>
          <a:p>
            <a:pPr>
              <a:buSzPct val="25000"/>
            </a:pPr>
            <a:r>
              <a:rPr lang="en-US" sz="4400" dirty="0"/>
              <a:t> </a:t>
            </a:r>
          </a:p>
          <a:p>
            <a:pPr>
              <a:buSzPct val="25000"/>
            </a:pPr>
            <a:r>
              <a:rPr lang="en-US" sz="4400" dirty="0"/>
              <a:t>2. List team members – include major (</a:t>
            </a:r>
            <a:r>
              <a:rPr lang="en-US" sz="4400" dirty="0" err="1"/>
              <a:t>ie</a:t>
            </a:r>
            <a:r>
              <a:rPr lang="en-US" sz="4400" dirty="0"/>
              <a:t>. EE, </a:t>
            </a:r>
            <a:r>
              <a:rPr lang="en-US" sz="4400" dirty="0" err="1"/>
              <a:t>CpE</a:t>
            </a:r>
            <a:r>
              <a:rPr lang="en-US" sz="4400" dirty="0"/>
              <a:t>, CSE) and advisors.</a:t>
            </a:r>
          </a:p>
          <a:p>
            <a:pPr>
              <a:buSzPct val="25000"/>
            </a:pPr>
            <a:r>
              <a:rPr lang="en-US" sz="4400" dirty="0"/>
              <a:t> </a:t>
            </a:r>
          </a:p>
          <a:p>
            <a:pPr>
              <a:buSzPct val="25000"/>
            </a:pPr>
            <a:r>
              <a:rPr lang="en-US" sz="4400" dirty="0"/>
              <a:t>3. Goal - goal of the project and system requirements. Include a website if any, or design challenge site.</a:t>
            </a:r>
          </a:p>
          <a:p>
            <a:pPr>
              <a:buSzPct val="25000"/>
            </a:pPr>
            <a:r>
              <a:rPr lang="en-US" sz="4400" dirty="0"/>
              <a:t> </a:t>
            </a:r>
          </a:p>
          <a:p>
            <a:pPr>
              <a:buSzPct val="25000"/>
            </a:pPr>
            <a:r>
              <a:rPr lang="en-US" sz="4400" dirty="0"/>
              <a:t>4. Background – overview of system design. --Decompose the system into subsystems, provide drawings, photographs and experiments if any.</a:t>
            </a:r>
          </a:p>
          <a:p>
            <a:pPr>
              <a:buSzPct val="25000"/>
            </a:pPr>
            <a:r>
              <a:rPr lang="en-US" sz="4400" dirty="0"/>
              <a:t> </a:t>
            </a:r>
          </a:p>
          <a:p>
            <a:pPr>
              <a:buSzPct val="25000"/>
            </a:pPr>
            <a:r>
              <a:rPr lang="en-US" sz="4400" dirty="0"/>
              <a:t>5. Team organization -- present the organization chart, with majors of participants.</a:t>
            </a:r>
          </a:p>
          <a:p>
            <a:pPr>
              <a:buSzPct val="25000"/>
            </a:pPr>
            <a:r>
              <a:rPr lang="en-US" sz="4400" dirty="0"/>
              <a:t>-Identify subsystem teams and team leads, explain design trade-off are managed.</a:t>
            </a:r>
          </a:p>
          <a:p>
            <a:pPr>
              <a:buSzPct val="25000"/>
            </a:pPr>
            <a:r>
              <a:rPr lang="en-US" sz="4400" dirty="0"/>
              <a:t> </a:t>
            </a:r>
          </a:p>
          <a:p>
            <a:pPr>
              <a:buSzPct val="25000"/>
            </a:pPr>
            <a:r>
              <a:rPr lang="en-US" sz="4400" dirty="0"/>
              <a:t>6. Subsystem presentations -- describe each subsystem design.</a:t>
            </a:r>
          </a:p>
          <a:p>
            <a:pPr>
              <a:buSzPct val="25000"/>
            </a:pPr>
            <a:r>
              <a:rPr lang="en-US" sz="4400" dirty="0"/>
              <a:t>-- Goal, Assembly drawings, Reports, Parts drawings, Purchase parts list, Cost.</a:t>
            </a:r>
          </a:p>
          <a:p>
            <a:pPr>
              <a:buSzPct val="25000"/>
            </a:pPr>
            <a:r>
              <a:rPr lang="en-US" sz="4400" dirty="0"/>
              <a:t> </a:t>
            </a:r>
          </a:p>
          <a:p>
            <a:pPr>
              <a:buSzPct val="25000"/>
            </a:pPr>
            <a:r>
              <a:rPr lang="en-US" sz="4400" dirty="0"/>
              <a:t>7. Parts List and Budget (Bill of Material) and Manufacturing Plan</a:t>
            </a:r>
          </a:p>
          <a:p>
            <a:pPr>
              <a:buSzPct val="25000"/>
            </a:pPr>
            <a:r>
              <a:rPr lang="en-US" sz="4400" dirty="0"/>
              <a:t>-- Provide list of assemblies, list of machined parts and the list of purchase parts, and the total estimated cost. Outline a manufacturing process and estimate its cost per finished product.</a:t>
            </a:r>
          </a:p>
          <a:p>
            <a:pPr>
              <a:buSzPct val="25000"/>
            </a:pPr>
            <a:r>
              <a:rPr lang="en-US" sz="4400" dirty="0"/>
              <a:t> </a:t>
            </a:r>
          </a:p>
          <a:p>
            <a:pPr>
              <a:buSzPct val="25000"/>
            </a:pPr>
            <a:r>
              <a:rPr lang="en-US" sz="4400" dirty="0"/>
              <a:t>8. Describe the Results, Innovation and Business Opportunity</a:t>
            </a:r>
          </a:p>
          <a:p>
            <a:pPr>
              <a:buSzPct val="25000"/>
            </a:pPr>
            <a:r>
              <a:rPr lang="en-US" sz="4400" dirty="0"/>
              <a:t>-- Identify the feature or features that distinguish this product from the competition. Describe the target market, its size and location, and estimate a sales price and volume.</a:t>
            </a:r>
          </a:p>
          <a:p>
            <a:pPr>
              <a:buSzPct val="25000"/>
            </a:pPr>
            <a:r>
              <a:rPr lang="en-US" sz="4400" dirty="0"/>
              <a:t> </a:t>
            </a:r>
          </a:p>
          <a:p>
            <a:pPr>
              <a:buSzPct val="25000"/>
            </a:pPr>
            <a:r>
              <a:rPr lang="en-US" sz="4400" dirty="0"/>
              <a:t>9. Plan – describe the plan and schedule for the next phase. Include website address and contact information for those seeking more about the project.</a:t>
            </a:r>
          </a:p>
          <a:p>
            <a:pPr>
              <a:buSzPct val="25000"/>
            </a:pPr>
            <a:r>
              <a:rPr lang="en-US" sz="4400" dirty="0"/>
              <a:t> </a:t>
            </a:r>
          </a:p>
          <a:p>
            <a:pPr>
              <a:buSzPct val="25000"/>
            </a:pPr>
            <a:r>
              <a:rPr lang="en-US" sz="4400" dirty="0"/>
              <a:t>10. Summary and Team Photo.</a:t>
            </a:r>
          </a:p>
          <a:p>
            <a:pPr>
              <a:buSzPct val="25000"/>
            </a:pPr>
            <a:endParaRPr sz="4400" dirty="0"/>
          </a:p>
        </p:txBody>
      </p:sp>
      <p:sp>
        <p:nvSpPr>
          <p:cNvPr id="22" name="Shape 22"/>
          <p:cNvSpPr txBox="1"/>
          <p:nvPr/>
        </p:nvSpPr>
        <p:spPr>
          <a:xfrm>
            <a:off x="17146246" y="36869926"/>
            <a:ext cx="13117191" cy="1940877"/>
          </a:xfrm>
          <a:prstGeom prst="rect">
            <a:avLst/>
          </a:prstGeom>
          <a:noFill/>
          <a:ln>
            <a:noFill/>
          </a:ln>
        </p:spPr>
        <p:txBody>
          <a:bodyPr lIns="405049" tIns="202469" rIns="405049" bIns="202469" anchor="b" anchorCtr="0">
            <a:noAutofit/>
          </a:bodyPr>
          <a:lstStyle/>
          <a:p>
            <a:pPr algn="r">
              <a:buClr>
                <a:srgbClr val="000000"/>
              </a:buClr>
              <a:buSzPct val="25000"/>
            </a:pPr>
            <a:fld id="{00000000-1234-1234-1234-123412341234}" type="slidenum">
              <a:rPr lang="en-US" sz="5300">
                <a:latin typeface="Calibri"/>
                <a:ea typeface="Calibri"/>
                <a:cs typeface="Calibri"/>
                <a:sym typeface="Calibri"/>
              </a:rPr>
              <a:pPr algn="r">
                <a:buClr>
                  <a:srgbClr val="000000"/>
                </a:buClr>
                <a:buSzPct val="25000"/>
              </a:pPr>
              <a:t>1</a:t>
            </a:fld>
            <a:endParaRPr lang="en-US" sz="5300">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5"/>
        <p:cNvGrpSpPr/>
        <p:nvPr/>
      </p:nvGrpSpPr>
      <p:grpSpPr>
        <a:xfrm>
          <a:off x="0" y="0"/>
          <a:ext cx="0" cy="0"/>
          <a:chOff x="0" y="0"/>
          <a:chExt cx="0" cy="0"/>
        </a:xfrm>
      </p:grpSpPr>
      <p:sp>
        <p:nvSpPr>
          <p:cNvPr id="16" name="Shape 16"/>
          <p:cNvSpPr txBox="1">
            <a:spLocks noGrp="1"/>
          </p:cNvSpPr>
          <p:nvPr>
            <p:ph type="dt" idx="10"/>
          </p:nvPr>
        </p:nvSpPr>
        <p:spPr>
          <a:xfrm>
            <a:off x="1646236" y="20342225"/>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17" name="Shape 17"/>
          <p:cNvSpPr txBox="1">
            <a:spLocks noGrp="1"/>
          </p:cNvSpPr>
          <p:nvPr>
            <p:ph type="ftr" idx="11"/>
          </p:nvPr>
        </p:nvSpPr>
        <p:spPr>
          <a:xfrm>
            <a:off x="11247436" y="20342225"/>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18" name="Shape 18"/>
          <p:cNvSpPr txBox="1">
            <a:spLocks noGrp="1"/>
          </p:cNvSpPr>
          <p:nvPr>
            <p:ph type="sldNum" idx="12"/>
          </p:nvPr>
        </p:nvSpPr>
        <p:spPr>
          <a:xfrm>
            <a:off x="23591837" y="20342225"/>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SzPct val="25000"/>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646236" y="879475"/>
            <a:ext cx="29625924" cy="36576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lnSpc>
                <a:spcPct val="100000"/>
              </a:lnSpc>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lnSpc>
                <a:spcPct val="100000"/>
              </a:lnSpc>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lnSpc>
                <a:spcPct val="100000"/>
              </a:lnSpc>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lnSpc>
                <a:spcPct val="100000"/>
              </a:lnSpc>
              <a:spcBef>
                <a:spcPts val="0"/>
              </a:spcBef>
              <a:spcAft>
                <a:spcPts val="0"/>
              </a:spcAft>
              <a:buNone/>
              <a:defRPr sz="15100" b="0" i="0" u="none" strike="noStrike" cap="none">
                <a:solidFill>
                  <a:schemeClr val="dk1"/>
                </a:solidFill>
                <a:latin typeface="Calibri"/>
                <a:ea typeface="Calibri"/>
                <a:cs typeface="Calibri"/>
                <a:sym typeface="Calibri"/>
              </a:defRPr>
            </a:lvl5pPr>
            <a:lvl6pPr marL="0" marR="0" lvl="5" indent="0" algn="ctr" rtl="0">
              <a:lnSpc>
                <a:spcPct val="100000"/>
              </a:lnSpc>
              <a:spcBef>
                <a:spcPts val="0"/>
              </a:spcBef>
              <a:spcAft>
                <a:spcPts val="0"/>
              </a:spcAft>
              <a:buNone/>
              <a:defRPr sz="15100" b="0" i="0" u="none" strike="noStrike" cap="none">
                <a:solidFill>
                  <a:schemeClr val="dk1"/>
                </a:solidFill>
                <a:latin typeface="Calibri"/>
                <a:ea typeface="Calibri"/>
                <a:cs typeface="Calibri"/>
                <a:sym typeface="Calibri"/>
              </a:defRPr>
            </a:lvl6pPr>
            <a:lvl7pPr marL="0" marR="0" lvl="6" indent="0" algn="ctr" rtl="0">
              <a:lnSpc>
                <a:spcPct val="100000"/>
              </a:lnSpc>
              <a:spcBef>
                <a:spcPts val="0"/>
              </a:spcBef>
              <a:spcAft>
                <a:spcPts val="0"/>
              </a:spcAft>
              <a:buNone/>
              <a:defRPr sz="15100" b="0" i="0" u="none" strike="noStrike" cap="none">
                <a:solidFill>
                  <a:schemeClr val="dk1"/>
                </a:solidFill>
                <a:latin typeface="Calibri"/>
                <a:ea typeface="Calibri"/>
                <a:cs typeface="Calibri"/>
                <a:sym typeface="Calibri"/>
              </a:defRPr>
            </a:lvl7pPr>
            <a:lvl8pPr marL="0" marR="0" lvl="7" indent="0" algn="ctr" rtl="0">
              <a:lnSpc>
                <a:spcPct val="100000"/>
              </a:lnSpc>
              <a:spcBef>
                <a:spcPts val="0"/>
              </a:spcBef>
              <a:spcAft>
                <a:spcPts val="0"/>
              </a:spcAft>
              <a:buNone/>
              <a:defRPr sz="15100" b="0" i="0" u="none" strike="noStrike" cap="none">
                <a:solidFill>
                  <a:schemeClr val="dk1"/>
                </a:solidFill>
                <a:latin typeface="Calibri"/>
                <a:ea typeface="Calibri"/>
                <a:cs typeface="Calibri"/>
                <a:sym typeface="Calibri"/>
              </a:defRPr>
            </a:lvl8pPr>
            <a:lvl9pPr marL="0" marR="0" lvl="8" indent="0" algn="ctr" rtl="0">
              <a:lnSpc>
                <a:spcPct val="100000"/>
              </a:lnSpc>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11" name="Shape 11"/>
          <p:cNvSpPr txBox="1">
            <a:spLocks noGrp="1"/>
          </p:cNvSpPr>
          <p:nvPr>
            <p:ph type="body" idx="1"/>
          </p:nvPr>
        </p:nvSpPr>
        <p:spPr>
          <a:xfrm>
            <a:off x="1646236" y="5121275"/>
            <a:ext cx="29625924" cy="14484350"/>
          </a:xfrm>
          <a:prstGeom prst="rect">
            <a:avLst/>
          </a:prstGeom>
          <a:noFill/>
          <a:ln>
            <a:noFill/>
          </a:ln>
        </p:spPr>
        <p:txBody>
          <a:bodyPr lIns="91425" tIns="91425" rIns="91425" bIns="91425" anchor="t" anchorCtr="0"/>
          <a:lstStyle>
            <a:lvl1pPr marL="1174750" marR="0" lvl="0" indent="-476250" algn="l" rtl="0">
              <a:lnSpc>
                <a:spcPct val="100000"/>
              </a:lnSpc>
              <a:spcBef>
                <a:spcPts val="2200"/>
              </a:spcBef>
              <a:spcAft>
                <a:spcPts val="0"/>
              </a:spcAft>
              <a:buClr>
                <a:schemeClr val="dk1"/>
              </a:buClr>
              <a:buSzPct val="100000"/>
              <a:buFont typeface="Arial"/>
              <a:buChar char="•"/>
              <a:defRPr sz="11000" b="0" i="0" u="none" strike="noStrike" cap="none">
                <a:solidFill>
                  <a:schemeClr val="dk1"/>
                </a:solidFill>
                <a:latin typeface="Calibri"/>
                <a:ea typeface="Calibri"/>
                <a:cs typeface="Calibri"/>
                <a:sym typeface="Calibri"/>
              </a:defRPr>
            </a:lvl1pPr>
            <a:lvl2pPr marL="2546350" marR="0" lvl="1" indent="-374650" algn="l" rtl="0">
              <a:lnSpc>
                <a:spcPct val="100000"/>
              </a:lnSpc>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2pPr>
            <a:lvl3pPr marL="3917950" marR="0" lvl="2" indent="-273050" algn="l" rtl="0">
              <a:lnSpc>
                <a:spcPct val="100000"/>
              </a:lnSpc>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3pPr>
            <a:lvl4pPr marL="5484812" marR="0" lvl="3" indent="-347662" algn="l" rtl="0">
              <a:lnSpc>
                <a:spcPct val="100000"/>
              </a:lnSpc>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4pPr>
            <a:lvl5pPr marL="7053261" marR="0" lvl="4" indent="-354011" algn="l" rtl="0">
              <a:lnSpc>
                <a:spcPct val="100000"/>
              </a:lnSpc>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5pPr>
            <a:lvl6pPr marL="8621712" marR="0" lvl="5" indent="-347661" algn="l" rtl="0">
              <a:lnSpc>
                <a:spcPct val="100000"/>
              </a:lnSpc>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6pPr>
            <a:lvl7pPr marL="11758612" marR="0" lvl="6" indent="-347661" algn="l" rtl="0">
              <a:lnSpc>
                <a:spcPct val="100000"/>
              </a:lnSpc>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7pPr>
            <a:lvl8pPr marL="16463962" marR="0" lvl="7" indent="-354012" algn="l" rtl="0">
              <a:lnSpc>
                <a:spcPct val="100000"/>
              </a:lnSpc>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8pPr>
            <a:lvl9pPr marL="22737762" marR="0" lvl="8" indent="-354012" algn="l" rtl="0">
              <a:lnSpc>
                <a:spcPct val="100000"/>
              </a:lnSpc>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1646236" y="20342225"/>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11247436" y="20342225"/>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23591837" y="20342225"/>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rproj.eecs.uci.edu/projects/percept" TargetMode="External"/><Relationship Id="rId3" Type="http://schemas.openxmlformats.org/officeDocument/2006/relationships/image" Target="../media/image1.jpg"/><Relationship Id="rId7" Type="http://schemas.openxmlformats.org/officeDocument/2006/relationships/image" Target="../media/image5.gif"/><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gif"/><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
        <p:cNvGrpSpPr/>
        <p:nvPr/>
      </p:nvGrpSpPr>
      <p:grpSpPr>
        <a:xfrm>
          <a:off x="0" y="0"/>
          <a:ext cx="0" cy="0"/>
          <a:chOff x="0" y="0"/>
          <a:chExt cx="0" cy="0"/>
        </a:xfrm>
      </p:grpSpPr>
      <p:sp>
        <p:nvSpPr>
          <p:cNvPr id="24" name="Shape 24"/>
          <p:cNvSpPr txBox="1">
            <a:spLocks noGrp="1"/>
          </p:cNvSpPr>
          <p:nvPr>
            <p:ph type="title" idx="4294967295"/>
          </p:nvPr>
        </p:nvSpPr>
        <p:spPr>
          <a:xfrm>
            <a:off x="923925" y="879475"/>
            <a:ext cx="31057800" cy="3657600"/>
          </a:xfrm>
          <a:prstGeom prst="rect">
            <a:avLst/>
          </a:prstGeom>
          <a:solidFill>
            <a:srgbClr val="17375E"/>
          </a:solidFill>
          <a:ln>
            <a:noFill/>
          </a:ln>
        </p:spPr>
        <p:txBody>
          <a:bodyPr lIns="313500" tIns="156750" rIns="313500" bIns="156750" anchor="ctr" anchorCtr="0">
            <a:noAutofit/>
          </a:bodyPr>
          <a:lstStyle/>
          <a:p>
            <a:pPr lvl="0" rtl="0">
              <a:spcBef>
                <a:spcPts val="0"/>
              </a:spcBef>
              <a:buClr>
                <a:srgbClr val="F9C507"/>
              </a:buClr>
              <a:buSzPct val="25000"/>
              <a:buFont typeface="Trebuchet MS"/>
              <a:buNone/>
            </a:pPr>
            <a:r>
              <a:rPr lang="en-US" sz="6000" dirty="0">
                <a:solidFill>
                  <a:srgbClr val="F9C507"/>
                </a:solidFill>
                <a:latin typeface="Trebuchet MS"/>
                <a:ea typeface="Trebuchet MS"/>
                <a:cs typeface="Trebuchet MS"/>
                <a:sym typeface="Trebuchet MS"/>
              </a:rPr>
              <a:t>      </a:t>
            </a:r>
          </a:p>
          <a:p>
            <a:pPr lvl="0" rtl="0">
              <a:spcBef>
                <a:spcPts val="0"/>
              </a:spcBef>
              <a:buClr>
                <a:srgbClr val="F9C507"/>
              </a:buClr>
              <a:buSzPct val="25000"/>
              <a:buFont typeface="Trebuchet MS"/>
              <a:buNone/>
            </a:pPr>
            <a:endParaRPr sz="6000" dirty="0">
              <a:solidFill>
                <a:srgbClr val="F9C507"/>
              </a:solidFill>
              <a:latin typeface="Trebuchet MS"/>
              <a:ea typeface="Trebuchet MS"/>
              <a:cs typeface="Trebuchet MS"/>
              <a:sym typeface="Trebuchet MS"/>
            </a:endParaRPr>
          </a:p>
          <a:p>
            <a:pPr lvl="0">
              <a:buClr>
                <a:srgbClr val="F9C507"/>
              </a:buClr>
              <a:buSzPct val="25000"/>
            </a:pPr>
            <a:r>
              <a:rPr lang="en-US" sz="7000" dirty="0" smtClean="0">
                <a:solidFill>
                  <a:srgbClr val="F9C507"/>
                </a:solidFill>
                <a:latin typeface="Trebuchet MS"/>
                <a:ea typeface="Trebuchet MS"/>
                <a:cs typeface="Trebuchet MS"/>
                <a:sym typeface="Trebuchet MS"/>
              </a:rPr>
              <a:t>Percept: A Novel Energy Visualizer Tool</a:t>
            </a:r>
            <a:r>
              <a:rPr lang="en-US" sz="6000" dirty="0" smtClean="0">
                <a:solidFill>
                  <a:srgbClr val="F9C507"/>
                </a:solidFill>
                <a:latin typeface="Trebuchet MS"/>
                <a:ea typeface="Trebuchet MS"/>
                <a:cs typeface="Trebuchet MS"/>
                <a:sym typeface="Trebuchet MS"/>
              </a:rPr>
              <a:t/>
            </a:r>
            <a:br>
              <a:rPr lang="en-US" sz="6000" dirty="0" smtClean="0">
                <a:solidFill>
                  <a:srgbClr val="F9C507"/>
                </a:solidFill>
                <a:latin typeface="Trebuchet MS"/>
                <a:ea typeface="Trebuchet MS"/>
                <a:cs typeface="Trebuchet MS"/>
                <a:sym typeface="Trebuchet MS"/>
              </a:rPr>
            </a:br>
            <a:r>
              <a:rPr lang="en-US" sz="6900" dirty="0">
                <a:solidFill>
                  <a:srgbClr val="F9C507"/>
                </a:solidFill>
                <a:latin typeface="Trebuchet MS"/>
                <a:ea typeface="Trebuchet MS"/>
                <a:cs typeface="Trebuchet MS"/>
                <a:sym typeface="Trebuchet MS"/>
              </a:rPr>
              <a:t/>
            </a:r>
            <a:br>
              <a:rPr lang="en-US" sz="6900" dirty="0">
                <a:solidFill>
                  <a:srgbClr val="F9C507"/>
                </a:solidFill>
                <a:latin typeface="Trebuchet MS"/>
                <a:ea typeface="Trebuchet MS"/>
                <a:cs typeface="Trebuchet MS"/>
                <a:sym typeface="Trebuchet MS"/>
              </a:rPr>
            </a:br>
            <a:r>
              <a:rPr lang="en-US" sz="3500" dirty="0">
                <a:solidFill>
                  <a:srgbClr val="F9C507"/>
                </a:solidFill>
                <a:latin typeface="Trebuchet MS"/>
                <a:ea typeface="Trebuchet MS"/>
                <a:cs typeface="Trebuchet MS"/>
                <a:sym typeface="Trebuchet MS"/>
              </a:rPr>
              <a:t>Team Members: Nikita </a:t>
            </a:r>
            <a:r>
              <a:rPr lang="en-US" sz="3500" dirty="0" err="1">
                <a:solidFill>
                  <a:srgbClr val="F9C507"/>
                </a:solidFill>
                <a:latin typeface="Trebuchet MS"/>
                <a:ea typeface="Trebuchet MS"/>
                <a:cs typeface="Trebuchet MS"/>
                <a:sym typeface="Trebuchet MS"/>
              </a:rPr>
              <a:t>Tsvetkov</a:t>
            </a:r>
            <a:r>
              <a:rPr lang="en-US" sz="3500" dirty="0">
                <a:solidFill>
                  <a:srgbClr val="F9C507"/>
                </a:solidFill>
                <a:latin typeface="Trebuchet MS"/>
                <a:ea typeface="Trebuchet MS"/>
                <a:cs typeface="Trebuchet MS"/>
                <a:sym typeface="Trebuchet MS"/>
              </a:rPr>
              <a:t>, Viet Ly, Kim Phan </a:t>
            </a:r>
            <a:r>
              <a:rPr lang="en-US" sz="3500" dirty="0" smtClean="0">
                <a:solidFill>
                  <a:srgbClr val="F9C507"/>
                </a:solidFill>
                <a:latin typeface="Trebuchet MS"/>
                <a:ea typeface="Trebuchet MS"/>
                <a:cs typeface="Trebuchet MS"/>
                <a:sym typeface="Trebuchet MS"/>
              </a:rPr>
              <a:t>Truong</a:t>
            </a:r>
            <a:r>
              <a:rPr lang="en-US" sz="3500" dirty="0">
                <a:solidFill>
                  <a:srgbClr val="F9C507"/>
                </a:solidFill>
                <a:latin typeface="Trebuchet MS"/>
                <a:ea typeface="Trebuchet MS"/>
                <a:cs typeface="Trebuchet MS"/>
                <a:sym typeface="Trebuchet MS"/>
              </a:rPr>
              <a:t/>
            </a:r>
            <a:br>
              <a:rPr lang="en-US" sz="3500" dirty="0">
                <a:solidFill>
                  <a:srgbClr val="F9C507"/>
                </a:solidFill>
                <a:latin typeface="Trebuchet MS"/>
                <a:ea typeface="Trebuchet MS"/>
                <a:cs typeface="Trebuchet MS"/>
                <a:sym typeface="Trebuchet MS"/>
              </a:rPr>
            </a:br>
            <a:r>
              <a:rPr lang="en-US" sz="3500" dirty="0">
                <a:solidFill>
                  <a:srgbClr val="F9C507"/>
                </a:solidFill>
                <a:latin typeface="Trebuchet MS"/>
                <a:ea typeface="Trebuchet MS"/>
                <a:cs typeface="Trebuchet MS"/>
                <a:sym typeface="Trebuchet MS"/>
              </a:rPr>
              <a:t>Faculty Mentors: </a:t>
            </a:r>
            <a:r>
              <a:rPr lang="en-US" sz="3500" dirty="0" smtClean="0">
                <a:solidFill>
                  <a:srgbClr val="F9C507"/>
                </a:solidFill>
                <a:latin typeface="Trebuchet MS"/>
                <a:ea typeface="Trebuchet MS"/>
                <a:cs typeface="Trebuchet MS"/>
                <a:sym typeface="Trebuchet MS"/>
              </a:rPr>
              <a:t>Sergio </a:t>
            </a:r>
            <a:r>
              <a:rPr lang="en-US" sz="3500" dirty="0" err="1" smtClean="0">
                <a:solidFill>
                  <a:srgbClr val="F9C507"/>
                </a:solidFill>
                <a:latin typeface="Trebuchet MS"/>
                <a:ea typeface="Trebuchet MS"/>
                <a:cs typeface="Trebuchet MS"/>
                <a:sym typeface="Trebuchet MS"/>
              </a:rPr>
              <a:t>Gago</a:t>
            </a:r>
            <a:r>
              <a:rPr lang="en-US" sz="3500" dirty="0" smtClean="0">
                <a:solidFill>
                  <a:srgbClr val="F9C507"/>
                </a:solidFill>
                <a:latin typeface="Trebuchet MS"/>
                <a:ea typeface="Trebuchet MS"/>
                <a:cs typeface="Trebuchet MS"/>
                <a:sym typeface="Trebuchet MS"/>
              </a:rPr>
              <a:t>, Joy </a:t>
            </a:r>
            <a:r>
              <a:rPr lang="en-US" sz="3500" dirty="0" err="1" smtClean="0">
                <a:solidFill>
                  <a:srgbClr val="F9C507"/>
                </a:solidFill>
                <a:latin typeface="Trebuchet MS"/>
                <a:ea typeface="Trebuchet MS"/>
                <a:cs typeface="Trebuchet MS"/>
                <a:sym typeface="Trebuchet MS"/>
              </a:rPr>
              <a:t>Pixley</a:t>
            </a:r>
            <a:r>
              <a:rPr lang="en-US" sz="3500" dirty="0" smtClean="0">
                <a:solidFill>
                  <a:srgbClr val="F9C507"/>
                </a:solidFill>
                <a:latin typeface="Trebuchet MS"/>
                <a:ea typeface="Trebuchet MS"/>
                <a:cs typeface="Trebuchet MS"/>
                <a:sym typeface="Trebuchet MS"/>
              </a:rPr>
              <a:t>, Michael </a:t>
            </a:r>
            <a:r>
              <a:rPr lang="en-US" sz="3500" dirty="0" err="1" smtClean="0">
                <a:solidFill>
                  <a:srgbClr val="F9C507"/>
                </a:solidFill>
                <a:latin typeface="Trebuchet MS"/>
                <a:ea typeface="Trebuchet MS"/>
                <a:cs typeface="Trebuchet MS"/>
                <a:sym typeface="Trebuchet MS"/>
              </a:rPr>
              <a:t>Klopfer</a:t>
            </a:r>
            <a:r>
              <a:rPr lang="en-US" sz="3500" dirty="0">
                <a:solidFill>
                  <a:srgbClr val="F9C507"/>
                </a:solidFill>
                <a:latin typeface="Trebuchet MS"/>
                <a:ea typeface="Trebuchet MS"/>
                <a:cs typeface="Trebuchet MS"/>
                <a:sym typeface="Trebuchet MS"/>
              </a:rPr>
              <a:t>  &amp;</a:t>
            </a:r>
            <a:r>
              <a:rPr lang="en-US" sz="3500" dirty="0" smtClean="0">
                <a:solidFill>
                  <a:srgbClr val="F9C507"/>
                </a:solidFill>
                <a:latin typeface="Trebuchet MS"/>
                <a:ea typeface="Trebuchet MS"/>
                <a:cs typeface="Trebuchet MS"/>
                <a:sym typeface="Trebuchet MS"/>
              </a:rPr>
              <a:t> </a:t>
            </a:r>
            <a:r>
              <a:rPr lang="en-US" sz="3500" dirty="0">
                <a:solidFill>
                  <a:srgbClr val="F9C507"/>
                </a:solidFill>
                <a:latin typeface="Trebuchet MS"/>
                <a:ea typeface="Trebuchet MS"/>
                <a:cs typeface="Trebuchet MS"/>
                <a:sym typeface="Trebuchet MS"/>
              </a:rPr>
              <a:t>Professor G.P. Li </a:t>
            </a:r>
            <a:r>
              <a:rPr lang="en-US" sz="3500" dirty="0" smtClean="0">
                <a:solidFill>
                  <a:srgbClr val="F9C507"/>
                </a:solidFill>
                <a:latin typeface="Trebuchet MS"/>
                <a:ea typeface="Trebuchet MS"/>
                <a:cs typeface="Trebuchet MS"/>
                <a:sym typeface="Trebuchet MS"/>
              </a:rPr>
              <a:t>(</a:t>
            </a:r>
            <a:r>
              <a:rPr lang="en-US" sz="3500" dirty="0">
                <a:solidFill>
                  <a:srgbClr val="F9C507"/>
                </a:solidFill>
                <a:latin typeface="Trebuchet MS"/>
                <a:ea typeface="Trebuchet MS"/>
                <a:cs typeface="Trebuchet MS"/>
                <a:sym typeface="Trebuchet MS"/>
              </a:rPr>
              <a:t>CalPlug/Calit2</a:t>
            </a:r>
            <a:r>
              <a:rPr lang="en-US" sz="3500" dirty="0" smtClean="0">
                <a:solidFill>
                  <a:srgbClr val="F9C507"/>
                </a:solidFill>
                <a:latin typeface="Trebuchet MS"/>
                <a:ea typeface="Trebuchet MS"/>
                <a:cs typeface="Trebuchet MS"/>
                <a:sym typeface="Trebuchet MS"/>
              </a:rPr>
              <a:t>)</a:t>
            </a:r>
            <a:r>
              <a:rPr lang="en-US" sz="3000" dirty="0">
                <a:solidFill>
                  <a:srgbClr val="F9C507"/>
                </a:solidFill>
                <a:latin typeface="Trebuchet MS"/>
                <a:ea typeface="Trebuchet MS"/>
                <a:cs typeface="Trebuchet MS"/>
                <a:sym typeface="Trebuchet MS"/>
              </a:rPr>
              <a:t/>
            </a:r>
            <a:br>
              <a:rPr lang="en-US" sz="3000" dirty="0">
                <a:solidFill>
                  <a:srgbClr val="F9C507"/>
                </a:solidFill>
                <a:latin typeface="Trebuchet MS"/>
                <a:ea typeface="Trebuchet MS"/>
                <a:cs typeface="Trebuchet MS"/>
                <a:sym typeface="Trebuchet MS"/>
              </a:rPr>
            </a:br>
            <a:r>
              <a:rPr lang="en-US" sz="2800" dirty="0">
                <a:solidFill>
                  <a:srgbClr val="F9C507"/>
                </a:solidFill>
              </a:rPr>
              <a:t/>
            </a:r>
            <a:br>
              <a:rPr lang="en-US" sz="2800" dirty="0">
                <a:solidFill>
                  <a:srgbClr val="F9C507"/>
                </a:solidFill>
              </a:rPr>
            </a:br>
            <a:endParaRPr lang="en-US" sz="2800" dirty="0">
              <a:solidFill>
                <a:srgbClr val="F9C507"/>
              </a:solidFill>
            </a:endParaRPr>
          </a:p>
          <a:p>
            <a:pPr marL="0" marR="0" lvl="0" indent="0" algn="ctr" rtl="0">
              <a:lnSpc>
                <a:spcPct val="100000"/>
              </a:lnSpc>
              <a:spcBef>
                <a:spcPts val="0"/>
              </a:spcBef>
              <a:spcAft>
                <a:spcPts val="0"/>
              </a:spcAft>
              <a:buClr>
                <a:srgbClr val="F9C507"/>
              </a:buClr>
              <a:buSzPct val="25000"/>
              <a:buFont typeface="Trebuchet MS"/>
              <a:buNone/>
            </a:pPr>
            <a:endParaRPr sz="6000" dirty="0">
              <a:solidFill>
                <a:srgbClr val="F9C507"/>
              </a:solidFill>
              <a:latin typeface="Trebuchet MS"/>
              <a:ea typeface="Trebuchet MS"/>
              <a:cs typeface="Trebuchet MS"/>
              <a:sym typeface="Trebuchet MS"/>
            </a:endParaRPr>
          </a:p>
        </p:txBody>
      </p:sp>
      <p:pic>
        <p:nvPicPr>
          <p:cNvPr id="26" name="Shape 26"/>
          <p:cNvPicPr preferRelativeResize="0"/>
          <p:nvPr/>
        </p:nvPicPr>
        <p:blipFill rotWithShape="1">
          <a:blip r:embed="rId3">
            <a:alphaModFix/>
          </a:blip>
          <a:srcRect/>
          <a:stretch/>
        </p:blipFill>
        <p:spPr>
          <a:xfrm>
            <a:off x="1043764" y="990600"/>
            <a:ext cx="3411600" cy="3429000"/>
          </a:xfrm>
          <a:prstGeom prst="rect">
            <a:avLst/>
          </a:prstGeom>
          <a:noFill/>
          <a:ln>
            <a:noFill/>
          </a:ln>
        </p:spPr>
      </p:pic>
      <p:sp>
        <p:nvSpPr>
          <p:cNvPr id="27" name="Shape 27"/>
          <p:cNvSpPr txBox="1"/>
          <p:nvPr/>
        </p:nvSpPr>
        <p:spPr>
          <a:xfrm>
            <a:off x="862012" y="5683250"/>
            <a:ext cx="31056300" cy="6399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None/>
            </a:pPr>
            <a:endParaRPr sz="6200" b="0" i="0" u="none">
              <a:solidFill>
                <a:schemeClr val="dk1"/>
              </a:solidFill>
              <a:latin typeface="Arial"/>
              <a:ea typeface="Arial"/>
              <a:cs typeface="Arial"/>
              <a:sym typeface="Arial"/>
            </a:endParaRPr>
          </a:p>
        </p:txBody>
      </p:sp>
      <p:pic>
        <p:nvPicPr>
          <p:cNvPr id="28" name="Shape 28"/>
          <p:cNvPicPr preferRelativeResize="0"/>
          <p:nvPr/>
        </p:nvPicPr>
        <p:blipFill rotWithShape="1">
          <a:blip r:embed="rId4">
            <a:alphaModFix/>
          </a:blip>
          <a:srcRect/>
          <a:stretch/>
        </p:blipFill>
        <p:spPr>
          <a:xfrm>
            <a:off x="27181175" y="20545425"/>
            <a:ext cx="4800600" cy="1204800"/>
          </a:xfrm>
          <a:prstGeom prst="rect">
            <a:avLst/>
          </a:prstGeom>
          <a:noFill/>
          <a:ln>
            <a:noFill/>
          </a:ln>
        </p:spPr>
      </p:pic>
      <p:sp>
        <p:nvSpPr>
          <p:cNvPr id="29" name="Shape 29"/>
          <p:cNvSpPr/>
          <p:nvPr/>
        </p:nvSpPr>
        <p:spPr>
          <a:xfrm>
            <a:off x="657625" y="4928850"/>
            <a:ext cx="10031100" cy="15402300"/>
          </a:xfrm>
          <a:prstGeom prst="rect">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Clr>
                <a:srgbClr val="000000"/>
              </a:buClr>
              <a:buFont typeface="Arial"/>
              <a:buNone/>
            </a:pPr>
            <a:endParaRPr dirty="0"/>
          </a:p>
        </p:txBody>
      </p:sp>
      <p:sp>
        <p:nvSpPr>
          <p:cNvPr id="30" name="Shape 30"/>
          <p:cNvSpPr txBox="1"/>
          <p:nvPr/>
        </p:nvSpPr>
        <p:spPr>
          <a:xfrm>
            <a:off x="657775" y="5433999"/>
            <a:ext cx="10031100" cy="3659049"/>
          </a:xfrm>
          <a:prstGeom prst="rect">
            <a:avLst/>
          </a:prstGeom>
          <a:noFill/>
          <a:ln>
            <a:noFill/>
          </a:ln>
        </p:spPr>
        <p:txBody>
          <a:bodyPr lIns="91425" tIns="45700" rIns="91425" bIns="45700" anchor="t" anchorCtr="0">
            <a:noAutofit/>
          </a:bodyPr>
          <a:lstStyle/>
          <a:p>
            <a:pPr lvl="0">
              <a:lnSpc>
                <a:spcPct val="115000"/>
              </a:lnSpc>
              <a:buClr>
                <a:schemeClr val="dk1"/>
              </a:buClr>
              <a:buSzPts val="1100"/>
            </a:pPr>
            <a:r>
              <a:rPr lang="en-US" sz="2400" dirty="0">
                <a:solidFill>
                  <a:schemeClr val="dk1"/>
                </a:solidFill>
                <a:latin typeface="+mn-lt"/>
              </a:rPr>
              <a:t>Our augmented reality system provide visual recognition and data tracking capabilities to recognize and provide different types of data in real time on various objects in industrial environments. In order to replicate the “objects in industrial environments” idea, we use different </a:t>
            </a:r>
            <a:r>
              <a:rPr lang="en-US" sz="2400" dirty="0" smtClean="0">
                <a:solidFill>
                  <a:schemeClr val="dk1"/>
                </a:solidFill>
                <a:latin typeface="+mn-lt"/>
              </a:rPr>
              <a:t> devices reporting data, </a:t>
            </a:r>
            <a:r>
              <a:rPr lang="en-US" sz="2400" dirty="0">
                <a:solidFill>
                  <a:schemeClr val="dk1"/>
                </a:solidFill>
                <a:latin typeface="+mn-lt"/>
              </a:rPr>
              <a:t>such as a smart </a:t>
            </a:r>
            <a:r>
              <a:rPr lang="en-US" sz="2400" dirty="0" smtClean="0">
                <a:solidFill>
                  <a:schemeClr val="dk1"/>
                </a:solidFill>
                <a:latin typeface="+mn-lt"/>
              </a:rPr>
              <a:t>energy meter </a:t>
            </a:r>
            <a:r>
              <a:rPr lang="en-US" sz="2400" dirty="0">
                <a:solidFill>
                  <a:schemeClr val="dk1"/>
                </a:solidFill>
                <a:latin typeface="+mn-lt"/>
              </a:rPr>
              <a:t>that can send its power usage to a database, as our test objects. In order to “train” our application to recognize these objects, we assign each object a unique QR code and record that data for reference. Once the training is finished, the application will be able to handle and transform data into a display next to the object. </a:t>
            </a:r>
          </a:p>
          <a:p>
            <a:pPr lvl="0">
              <a:lnSpc>
                <a:spcPct val="115000"/>
              </a:lnSpc>
              <a:buClr>
                <a:schemeClr val="dk1"/>
              </a:buClr>
              <a:buSzPts val="1100"/>
            </a:pPr>
            <a:r>
              <a:rPr lang="en-US" sz="2400" dirty="0">
                <a:solidFill>
                  <a:schemeClr val="dk1"/>
                </a:solidFill>
                <a:latin typeface="+mn-lt"/>
              </a:rPr>
              <a:t>Our system should be able to:</a:t>
            </a:r>
          </a:p>
          <a:p>
            <a:pPr marL="457200" lvl="0" indent="-381000">
              <a:lnSpc>
                <a:spcPct val="115000"/>
              </a:lnSpc>
              <a:buClr>
                <a:schemeClr val="dk1"/>
              </a:buClr>
              <a:buSzPts val="2400"/>
              <a:buAutoNum type="arabicPeriod"/>
            </a:pPr>
            <a:r>
              <a:rPr lang="en-US" sz="2400" dirty="0">
                <a:solidFill>
                  <a:schemeClr val="dk1"/>
                </a:solidFill>
                <a:latin typeface="+mn-lt"/>
              </a:rPr>
              <a:t>Use QR code as </a:t>
            </a:r>
            <a:r>
              <a:rPr lang="en-US" sz="2400" dirty="0" smtClean="0">
                <a:solidFill>
                  <a:schemeClr val="dk1"/>
                </a:solidFill>
                <a:latin typeface="+mn-lt"/>
              </a:rPr>
              <a:t>a persistent training mechanism when the system learns monitored objects </a:t>
            </a:r>
            <a:r>
              <a:rPr lang="en-US" sz="2400" dirty="0">
                <a:solidFill>
                  <a:schemeClr val="dk1"/>
                </a:solidFill>
                <a:latin typeface="+mn-lt"/>
              </a:rPr>
              <a:t>for the first </a:t>
            </a:r>
            <a:r>
              <a:rPr lang="en-US" sz="2400" dirty="0" smtClean="0">
                <a:solidFill>
                  <a:schemeClr val="dk1"/>
                </a:solidFill>
                <a:latin typeface="+mn-lt"/>
              </a:rPr>
              <a:t>time.</a:t>
            </a:r>
            <a:endParaRPr lang="en-US" sz="2400" dirty="0">
              <a:solidFill>
                <a:schemeClr val="dk1"/>
              </a:solidFill>
              <a:latin typeface="+mn-lt"/>
            </a:endParaRPr>
          </a:p>
          <a:p>
            <a:pPr marL="457200" lvl="0" indent="-381000">
              <a:lnSpc>
                <a:spcPct val="115000"/>
              </a:lnSpc>
              <a:buClr>
                <a:schemeClr val="dk1"/>
              </a:buClr>
              <a:buSzPts val="2400"/>
              <a:buAutoNum type="arabicPeriod"/>
            </a:pPr>
            <a:r>
              <a:rPr lang="en-US" sz="2400" dirty="0">
                <a:solidFill>
                  <a:schemeClr val="dk1"/>
                </a:solidFill>
                <a:latin typeface="+mn-lt"/>
              </a:rPr>
              <a:t>Once trained, be able to use visual object recognition augmented by spatial tracking to identify objects.   </a:t>
            </a:r>
          </a:p>
          <a:p>
            <a:pPr marL="457200" lvl="0" indent="-381000">
              <a:lnSpc>
                <a:spcPct val="115000"/>
              </a:lnSpc>
              <a:buClr>
                <a:schemeClr val="dk1"/>
              </a:buClr>
              <a:buSzPts val="2400"/>
              <a:buAutoNum type="arabicPeriod"/>
            </a:pPr>
            <a:r>
              <a:rPr lang="en-US" sz="2400" dirty="0">
                <a:solidFill>
                  <a:schemeClr val="dk1"/>
                </a:solidFill>
                <a:latin typeface="+mn-lt"/>
              </a:rPr>
              <a:t>After the recognition process, display information from </a:t>
            </a:r>
            <a:r>
              <a:rPr lang="en-US" sz="2400" dirty="0" err="1">
                <a:solidFill>
                  <a:schemeClr val="dk1"/>
                </a:solidFill>
                <a:latin typeface="+mn-lt"/>
              </a:rPr>
              <a:t>CalPlug’s</a:t>
            </a:r>
            <a:r>
              <a:rPr lang="en-US" sz="2400" dirty="0">
                <a:solidFill>
                  <a:schemeClr val="dk1"/>
                </a:solidFill>
                <a:latin typeface="+mn-lt"/>
              </a:rPr>
              <a:t> database associated with each </a:t>
            </a:r>
            <a:r>
              <a:rPr lang="en-US" sz="2400" dirty="0" smtClean="0">
                <a:solidFill>
                  <a:schemeClr val="dk1"/>
                </a:solidFill>
                <a:latin typeface="+mn-lt"/>
              </a:rPr>
              <a:t>device.</a:t>
            </a:r>
            <a:endParaRPr lang="en-US" sz="2400" dirty="0">
              <a:solidFill>
                <a:schemeClr val="dk1"/>
              </a:solidFill>
              <a:latin typeface="+mn-lt"/>
            </a:endParaRPr>
          </a:p>
        </p:txBody>
      </p:sp>
      <p:sp>
        <p:nvSpPr>
          <p:cNvPr id="31" name="Shape 31"/>
          <p:cNvSpPr/>
          <p:nvPr/>
        </p:nvSpPr>
        <p:spPr>
          <a:xfrm>
            <a:off x="652525" y="4895125"/>
            <a:ext cx="10031100" cy="5388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US" sz="2400" b="1" dirty="0" smtClean="0">
                <a:latin typeface="Average"/>
                <a:ea typeface="Average"/>
                <a:cs typeface="Average"/>
                <a:sym typeface="Average"/>
              </a:rPr>
              <a:t>Summary and Project Specifications</a:t>
            </a:r>
            <a:endParaRPr lang="en-US" sz="2400" b="1" dirty="0">
              <a:latin typeface="Average"/>
              <a:ea typeface="Average"/>
              <a:cs typeface="Average"/>
              <a:sym typeface="Average"/>
            </a:endParaRPr>
          </a:p>
        </p:txBody>
      </p:sp>
      <p:sp>
        <p:nvSpPr>
          <p:cNvPr id="34" name="Shape 34"/>
          <p:cNvSpPr/>
          <p:nvPr/>
        </p:nvSpPr>
        <p:spPr>
          <a:xfrm>
            <a:off x="652525" y="13020850"/>
            <a:ext cx="10064375" cy="5388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2400" b="1" dirty="0" smtClean="0">
                <a:latin typeface="Average"/>
                <a:ea typeface="Average"/>
                <a:cs typeface="Average"/>
                <a:sym typeface="Average"/>
              </a:rPr>
              <a:t>Background</a:t>
            </a:r>
            <a:endParaRPr lang="en-US" sz="2400" b="1" dirty="0">
              <a:latin typeface="Average"/>
              <a:ea typeface="Average"/>
              <a:cs typeface="Average"/>
              <a:sym typeface="Average"/>
            </a:endParaRPr>
          </a:p>
        </p:txBody>
      </p:sp>
      <p:sp>
        <p:nvSpPr>
          <p:cNvPr id="36" name="Shape 36"/>
          <p:cNvSpPr/>
          <p:nvPr/>
        </p:nvSpPr>
        <p:spPr>
          <a:xfrm>
            <a:off x="10963724" y="4928850"/>
            <a:ext cx="11200499" cy="15402300"/>
          </a:xfrm>
          <a:prstGeom prst="rect">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p>
        </p:txBody>
      </p:sp>
      <p:sp>
        <p:nvSpPr>
          <p:cNvPr id="37" name="Shape 37"/>
          <p:cNvSpPr/>
          <p:nvPr/>
        </p:nvSpPr>
        <p:spPr>
          <a:xfrm>
            <a:off x="22413650" y="4928850"/>
            <a:ext cx="10031100" cy="15402300"/>
          </a:xfrm>
          <a:prstGeom prst="rect">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p>
        </p:txBody>
      </p:sp>
      <p:sp>
        <p:nvSpPr>
          <p:cNvPr id="38" name="Shape 38"/>
          <p:cNvSpPr/>
          <p:nvPr/>
        </p:nvSpPr>
        <p:spPr>
          <a:xfrm>
            <a:off x="10963725" y="4895125"/>
            <a:ext cx="11200500" cy="5388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2400" b="1" dirty="0" smtClean="0">
                <a:latin typeface="Average"/>
                <a:ea typeface="Average"/>
                <a:cs typeface="Average"/>
                <a:sym typeface="Average"/>
              </a:rPr>
              <a:t>Operational Examples</a:t>
            </a:r>
            <a:endParaRPr lang="en-US" sz="2400" b="1" dirty="0">
              <a:latin typeface="Average"/>
              <a:ea typeface="Average"/>
              <a:cs typeface="Average"/>
              <a:sym typeface="Average"/>
            </a:endParaRPr>
          </a:p>
        </p:txBody>
      </p:sp>
      <p:sp>
        <p:nvSpPr>
          <p:cNvPr id="40" name="Shape 40"/>
          <p:cNvSpPr/>
          <p:nvPr/>
        </p:nvSpPr>
        <p:spPr>
          <a:xfrm>
            <a:off x="22413650" y="4895125"/>
            <a:ext cx="10031100" cy="5388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2400" b="1" dirty="0" smtClean="0">
                <a:latin typeface="Average"/>
                <a:ea typeface="Average"/>
                <a:cs typeface="Average"/>
                <a:sym typeface="Average"/>
              </a:rPr>
              <a:t>System Diagram</a:t>
            </a:r>
            <a:endParaRPr lang="en-US" sz="2400" b="1" dirty="0">
              <a:latin typeface="Average"/>
              <a:ea typeface="Average"/>
              <a:cs typeface="Average"/>
              <a:sym typeface="Average"/>
            </a:endParaRPr>
          </a:p>
        </p:txBody>
      </p:sp>
      <p:sp>
        <p:nvSpPr>
          <p:cNvPr id="41" name="Shape 41"/>
          <p:cNvSpPr/>
          <p:nvPr/>
        </p:nvSpPr>
        <p:spPr>
          <a:xfrm>
            <a:off x="10963724" y="18788695"/>
            <a:ext cx="11200501" cy="571505"/>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2400" b="1">
                <a:latin typeface="Average"/>
                <a:ea typeface="Average"/>
                <a:cs typeface="Average"/>
                <a:sym typeface="Average"/>
              </a:rPr>
              <a:t>Acknowledgements</a:t>
            </a:r>
          </a:p>
        </p:txBody>
      </p:sp>
      <p:sp>
        <p:nvSpPr>
          <p:cNvPr id="44" name="Shape 44"/>
          <p:cNvSpPr txBox="1"/>
          <p:nvPr/>
        </p:nvSpPr>
        <p:spPr>
          <a:xfrm>
            <a:off x="22375850" y="7924800"/>
            <a:ext cx="10031100" cy="639900"/>
          </a:xfrm>
          <a:prstGeom prst="rect">
            <a:avLst/>
          </a:prstGeom>
          <a:noFill/>
          <a:ln>
            <a:noFill/>
          </a:ln>
        </p:spPr>
        <p:txBody>
          <a:bodyPr lIns="91425" tIns="91425" rIns="91425" bIns="91425" anchor="t" anchorCtr="0">
            <a:noAutofit/>
          </a:bodyPr>
          <a:lstStyle/>
          <a:p>
            <a:pPr lvl="0" algn="ctr">
              <a:spcBef>
                <a:spcPts val="0"/>
              </a:spcBef>
              <a:buNone/>
            </a:pPr>
            <a:r>
              <a:rPr lang="en-US" sz="1800" b="1" dirty="0" smtClean="0">
                <a:latin typeface="Average"/>
                <a:ea typeface="Average"/>
                <a:cs typeface="Average"/>
                <a:sym typeface="Average"/>
              </a:rPr>
              <a:t>Block Diagram for Example System Implementation</a:t>
            </a:r>
            <a:endParaRPr lang="en-US" sz="1800" b="1" dirty="0">
              <a:latin typeface="Average"/>
              <a:ea typeface="Average"/>
              <a:cs typeface="Average"/>
              <a:sym typeface="Average"/>
            </a:endParaRPr>
          </a:p>
        </p:txBody>
      </p:sp>
      <p:sp>
        <p:nvSpPr>
          <p:cNvPr id="45" name="Shape 45"/>
          <p:cNvSpPr txBox="1"/>
          <p:nvPr/>
        </p:nvSpPr>
        <p:spPr>
          <a:xfrm>
            <a:off x="22402800" y="10287000"/>
            <a:ext cx="9955500" cy="3272650"/>
          </a:xfrm>
          <a:prstGeom prst="rect">
            <a:avLst/>
          </a:prstGeom>
          <a:noFill/>
          <a:ln>
            <a:noFill/>
          </a:ln>
        </p:spPr>
        <p:txBody>
          <a:bodyPr lIns="91425" tIns="91425" rIns="91425" bIns="91425" anchor="t" anchorCtr="0">
            <a:noAutofit/>
          </a:bodyPr>
          <a:lstStyle/>
          <a:p>
            <a:pPr lvl="0"/>
            <a:r>
              <a:rPr lang="en-US" sz="2400" dirty="0" smtClean="0">
                <a:latin typeface="+mn-lt"/>
                <a:ea typeface="Average"/>
                <a:cs typeface="Average"/>
                <a:sym typeface="Average"/>
              </a:rPr>
              <a:t>We </a:t>
            </a:r>
            <a:r>
              <a:rPr lang="en-US" sz="2400" dirty="0">
                <a:latin typeface="+mn-lt"/>
                <a:ea typeface="Average"/>
                <a:cs typeface="Average"/>
                <a:sym typeface="Average"/>
              </a:rPr>
              <a:t>aim to use augmented reality technology that is already available on mobile devices, such as the iPhone and iPad, to create a low barrier-to-entry for new users.  Our project will leverage Apple’s </a:t>
            </a:r>
            <a:r>
              <a:rPr lang="en-US" sz="2400" dirty="0" err="1">
                <a:latin typeface="+mn-lt"/>
                <a:ea typeface="Average"/>
                <a:cs typeface="Average"/>
                <a:sym typeface="Average"/>
              </a:rPr>
              <a:t>ARKit</a:t>
            </a:r>
            <a:r>
              <a:rPr lang="en-US" sz="2400" dirty="0">
                <a:latin typeface="+mn-lt"/>
                <a:ea typeface="Average"/>
                <a:cs typeface="Average"/>
                <a:sym typeface="Average"/>
              </a:rPr>
              <a:t> to create an AR experience for viewing industrial sensor data. This experience is convenient, because users will only require an internet connected Apple device in order to view the AR. The </a:t>
            </a:r>
            <a:r>
              <a:rPr lang="en-US" sz="2400" dirty="0" err="1">
                <a:latin typeface="+mn-lt"/>
                <a:ea typeface="Average"/>
                <a:cs typeface="Average"/>
                <a:sym typeface="Average"/>
              </a:rPr>
              <a:t>ARKit</a:t>
            </a:r>
            <a:r>
              <a:rPr lang="en-US" sz="2400" dirty="0">
                <a:latin typeface="+mn-lt"/>
                <a:ea typeface="Average"/>
                <a:cs typeface="Average"/>
                <a:sym typeface="Average"/>
              </a:rPr>
              <a:t> is a new AR framework which allows developers to quickly create AR applications. We chose Apple because of their strict standardization of hardware and their OS</a:t>
            </a:r>
            <a:r>
              <a:rPr lang="en-US" sz="2400" dirty="0" smtClean="0">
                <a:latin typeface="+mn-lt"/>
                <a:ea typeface="Average"/>
                <a:cs typeface="Average"/>
                <a:sym typeface="Average"/>
              </a:rPr>
              <a:t>.</a:t>
            </a:r>
          </a:p>
          <a:p>
            <a:pPr lvl="0"/>
            <a:endParaRPr lang="en-US" sz="2400" dirty="0">
              <a:latin typeface="+mj-lt"/>
              <a:ea typeface="Average"/>
              <a:cs typeface="Average"/>
              <a:sym typeface="Average"/>
            </a:endParaRPr>
          </a:p>
          <a:p>
            <a:pPr lvl="0"/>
            <a:endParaRPr lang="en-US" sz="2400" dirty="0" smtClean="0">
              <a:latin typeface="+mj-lt"/>
              <a:ea typeface="Average"/>
              <a:cs typeface="Average"/>
              <a:sym typeface="Average"/>
            </a:endParaRPr>
          </a:p>
          <a:p>
            <a:pPr lvl="0"/>
            <a:endParaRPr lang="en-US" sz="2400" dirty="0">
              <a:latin typeface="+mn-lt"/>
              <a:ea typeface="Average"/>
              <a:cs typeface="Average"/>
              <a:sym typeface="Average"/>
            </a:endParaRPr>
          </a:p>
          <a:p>
            <a:pPr lvl="0">
              <a:buClr>
                <a:schemeClr val="dk1"/>
              </a:buClr>
              <a:buSzPts val="1100"/>
            </a:pPr>
            <a:r>
              <a:rPr lang="en-US" sz="2400" dirty="0">
                <a:solidFill>
                  <a:schemeClr val="dk1"/>
                </a:solidFill>
                <a:latin typeface="+mn-lt"/>
              </a:rPr>
              <a:t>November 15th- Hash out infrastructure/network of application</a:t>
            </a:r>
          </a:p>
          <a:p>
            <a:pPr lvl="0">
              <a:buClr>
                <a:schemeClr val="dk1"/>
              </a:buClr>
              <a:buSzPts val="1100"/>
            </a:pPr>
            <a:r>
              <a:rPr lang="en-US" sz="2400" dirty="0">
                <a:solidFill>
                  <a:schemeClr val="dk1"/>
                </a:solidFill>
                <a:latin typeface="+mn-lt"/>
              </a:rPr>
              <a:t>December 1st - Begin prototype of application</a:t>
            </a:r>
          </a:p>
          <a:p>
            <a:pPr lvl="0">
              <a:buClr>
                <a:srgbClr val="000000"/>
              </a:buClr>
              <a:buSzPts val="1800"/>
            </a:pPr>
            <a:r>
              <a:rPr lang="en-US" sz="2400" dirty="0">
                <a:solidFill>
                  <a:schemeClr val="dk1"/>
                </a:solidFill>
                <a:latin typeface="+mn-lt"/>
              </a:rPr>
              <a:t>December 20th -  Backend and dummy sensors for data</a:t>
            </a:r>
          </a:p>
          <a:p>
            <a:pPr lvl="0">
              <a:buClr>
                <a:srgbClr val="000000"/>
              </a:buClr>
              <a:buSzPts val="1800"/>
            </a:pPr>
            <a:r>
              <a:rPr lang="en-US" sz="2400" dirty="0">
                <a:solidFill>
                  <a:schemeClr val="dk1"/>
                </a:solidFill>
                <a:latin typeface="+mn-lt"/>
              </a:rPr>
              <a:t>January 1st - Resolution algorithm for 3-dimensional space maps</a:t>
            </a:r>
          </a:p>
          <a:p>
            <a:pPr lvl="0">
              <a:buClr>
                <a:srgbClr val="000000"/>
              </a:buClr>
              <a:buSzPts val="1800"/>
            </a:pPr>
            <a:r>
              <a:rPr lang="en-US" sz="2400" dirty="0">
                <a:solidFill>
                  <a:schemeClr val="dk1"/>
                </a:solidFill>
                <a:latin typeface="+mn-lt"/>
              </a:rPr>
              <a:t>January 15th - Finish basic data visualization superimposed on environment</a:t>
            </a:r>
          </a:p>
          <a:p>
            <a:pPr lvl="0">
              <a:buClr>
                <a:srgbClr val="000000"/>
              </a:buClr>
              <a:buSzPts val="1800"/>
            </a:pPr>
            <a:r>
              <a:rPr lang="en-US" sz="2400" dirty="0">
                <a:solidFill>
                  <a:schemeClr val="dk1"/>
                </a:solidFill>
                <a:latin typeface="+mn-lt"/>
              </a:rPr>
              <a:t>February 1st - Finish proof of concept</a:t>
            </a:r>
          </a:p>
          <a:p>
            <a:pPr lvl="0">
              <a:buClr>
                <a:schemeClr val="dk1"/>
              </a:buClr>
              <a:buSzPts val="1100"/>
            </a:pPr>
            <a:r>
              <a:rPr lang="en-US" sz="2400" dirty="0">
                <a:solidFill>
                  <a:schemeClr val="dk1"/>
                </a:solidFill>
                <a:latin typeface="+mn-lt"/>
              </a:rPr>
              <a:t>February 15th - Finish adding additional features after testing</a:t>
            </a:r>
          </a:p>
          <a:p>
            <a:pPr lvl="0">
              <a:buClr>
                <a:srgbClr val="000000"/>
              </a:buClr>
              <a:buSzPts val="1800"/>
            </a:pPr>
            <a:r>
              <a:rPr lang="en-US" sz="2400" dirty="0">
                <a:solidFill>
                  <a:schemeClr val="dk1"/>
                </a:solidFill>
                <a:latin typeface="+mn-lt"/>
              </a:rPr>
              <a:t>March 1st - Finish testing and gathering feedback</a:t>
            </a:r>
          </a:p>
          <a:p>
            <a:pPr lvl="0">
              <a:buClr>
                <a:srgbClr val="000000"/>
              </a:buClr>
              <a:buSzPts val="1800"/>
            </a:pPr>
            <a:r>
              <a:rPr lang="en-US" sz="2400" dirty="0">
                <a:solidFill>
                  <a:schemeClr val="dk1"/>
                </a:solidFill>
                <a:latin typeface="+mn-lt"/>
              </a:rPr>
              <a:t>March 15th - Tweak POC based on feedback</a:t>
            </a:r>
          </a:p>
          <a:p>
            <a:pPr lvl="0"/>
            <a:endParaRPr lang="en-US" sz="2400" dirty="0">
              <a:latin typeface="+mj-lt"/>
              <a:ea typeface="Average"/>
              <a:cs typeface="Average"/>
              <a:sym typeface="Average"/>
            </a:endParaRPr>
          </a:p>
          <a:p>
            <a:pPr lvl="0" rtl="0">
              <a:spcBef>
                <a:spcPts val="0"/>
              </a:spcBef>
              <a:buNone/>
            </a:pPr>
            <a:endParaRPr lang="en-US" sz="2400" dirty="0">
              <a:latin typeface="Average"/>
              <a:ea typeface="Average"/>
              <a:cs typeface="Average"/>
              <a:sym typeface="Average"/>
            </a:endParaRPr>
          </a:p>
        </p:txBody>
      </p:sp>
      <p:pic>
        <p:nvPicPr>
          <p:cNvPr id="46" name="Shape 46"/>
          <p:cNvPicPr preferRelativeResize="0"/>
          <p:nvPr/>
        </p:nvPicPr>
        <p:blipFill rotWithShape="1">
          <a:blip r:embed="rId5">
            <a:alphaModFix/>
          </a:blip>
          <a:srcRect/>
          <a:stretch/>
        </p:blipFill>
        <p:spPr>
          <a:xfrm>
            <a:off x="11366100" y="19542699"/>
            <a:ext cx="2121300" cy="589500"/>
          </a:xfrm>
          <a:prstGeom prst="rect">
            <a:avLst/>
          </a:prstGeom>
          <a:noFill/>
          <a:ln>
            <a:noFill/>
          </a:ln>
        </p:spPr>
      </p:pic>
      <p:pic>
        <p:nvPicPr>
          <p:cNvPr id="47" name="Shape 47"/>
          <p:cNvPicPr preferRelativeResize="0"/>
          <p:nvPr/>
        </p:nvPicPr>
        <p:blipFill rotWithShape="1">
          <a:blip r:embed="rId6">
            <a:alphaModFix/>
          </a:blip>
          <a:srcRect/>
          <a:stretch/>
        </p:blipFill>
        <p:spPr>
          <a:xfrm>
            <a:off x="14706600" y="19598349"/>
            <a:ext cx="3654000" cy="478200"/>
          </a:xfrm>
          <a:prstGeom prst="rect">
            <a:avLst/>
          </a:prstGeom>
          <a:noFill/>
          <a:ln>
            <a:noFill/>
          </a:ln>
        </p:spPr>
      </p:pic>
      <p:pic>
        <p:nvPicPr>
          <p:cNvPr id="49" name="Shape 49"/>
          <p:cNvPicPr preferRelativeResize="0"/>
          <p:nvPr/>
        </p:nvPicPr>
        <p:blipFill rotWithShape="1">
          <a:blip r:embed="rId7">
            <a:alphaModFix/>
          </a:blip>
          <a:srcRect l="46932" t="38146" r="3182" b="9439"/>
          <a:stretch/>
        </p:blipFill>
        <p:spPr>
          <a:xfrm>
            <a:off x="19964400" y="19598347"/>
            <a:ext cx="1890600" cy="478200"/>
          </a:xfrm>
          <a:prstGeom prst="snip2SameRect">
            <a:avLst>
              <a:gd name="adj1" fmla="val 16667"/>
              <a:gd name="adj2" fmla="val 0"/>
            </a:avLst>
          </a:prstGeom>
          <a:noFill/>
          <a:ln>
            <a:noFill/>
          </a:ln>
        </p:spPr>
      </p:pic>
      <p:sp>
        <p:nvSpPr>
          <p:cNvPr id="65" name="Shape 41"/>
          <p:cNvSpPr/>
          <p:nvPr/>
        </p:nvSpPr>
        <p:spPr>
          <a:xfrm>
            <a:off x="22413650" y="18211800"/>
            <a:ext cx="10031100" cy="5388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2400" b="1" dirty="0" smtClean="0">
                <a:latin typeface="Average"/>
                <a:ea typeface="Average"/>
                <a:cs typeface="Average"/>
                <a:sym typeface="Average"/>
              </a:rPr>
              <a:t>Final Comments</a:t>
            </a:r>
            <a:endParaRPr lang="en-US" sz="2400" b="1" dirty="0">
              <a:latin typeface="Average"/>
              <a:ea typeface="Average"/>
              <a:cs typeface="Average"/>
              <a:sym typeface="Average"/>
            </a:endParaRPr>
          </a:p>
        </p:txBody>
      </p:sp>
      <p:sp>
        <p:nvSpPr>
          <p:cNvPr id="66" name="Shape 45"/>
          <p:cNvSpPr txBox="1"/>
          <p:nvPr/>
        </p:nvSpPr>
        <p:spPr>
          <a:xfrm>
            <a:off x="22375850" y="18726745"/>
            <a:ext cx="10068900" cy="1542455"/>
          </a:xfrm>
          <a:prstGeom prst="rect">
            <a:avLst/>
          </a:prstGeom>
          <a:noFill/>
          <a:ln>
            <a:noFill/>
          </a:ln>
        </p:spPr>
        <p:txBody>
          <a:bodyPr lIns="91425" tIns="91425" rIns="91425" bIns="91425" anchor="t" anchorCtr="0">
            <a:noAutofit/>
          </a:bodyPr>
          <a:lstStyle/>
          <a:p>
            <a:pPr lvl="0">
              <a:buClr>
                <a:srgbClr val="000000"/>
              </a:buClr>
              <a:buSzPts val="2400"/>
            </a:pPr>
            <a:r>
              <a:rPr lang="en-US" sz="2400" dirty="0" smtClean="0">
                <a:solidFill>
                  <a:schemeClr val="dk1"/>
                </a:solidFill>
                <a:latin typeface="+mn-lt"/>
                <a:ea typeface="Average"/>
                <a:cs typeface="Average"/>
                <a:sym typeface="Average"/>
              </a:rPr>
              <a:t>This work is ongoing and part of several internal Calit2 projects in process.  This group’s project is also part of the Calit2/UROP MDP program.  For more details, please see: </a:t>
            </a:r>
            <a:br>
              <a:rPr lang="en-US" sz="2400" dirty="0" smtClean="0">
                <a:solidFill>
                  <a:schemeClr val="dk1"/>
                </a:solidFill>
                <a:latin typeface="+mn-lt"/>
                <a:ea typeface="Average"/>
                <a:cs typeface="Average"/>
                <a:sym typeface="Average"/>
              </a:rPr>
            </a:br>
            <a:r>
              <a:rPr lang="en-US" sz="2400" u="sng" dirty="0">
                <a:solidFill>
                  <a:schemeClr val="hlink"/>
                </a:solidFill>
                <a:hlinkClick r:id="rId8"/>
              </a:rPr>
              <a:t>http://srproj.eecs.uci.edu/projects/percept</a:t>
            </a:r>
            <a:endParaRPr lang="en-US" sz="2400" dirty="0"/>
          </a:p>
          <a:p>
            <a:pPr lvl="0" rtl="0">
              <a:spcBef>
                <a:spcPts val="0"/>
              </a:spcBef>
              <a:buClr>
                <a:schemeClr val="dk1"/>
              </a:buClr>
              <a:buSzPct val="45833"/>
              <a:buFont typeface="Arial"/>
              <a:buNone/>
            </a:pPr>
            <a:endParaRPr lang="en-US" sz="2400" dirty="0">
              <a:latin typeface="+mn-lt"/>
              <a:ea typeface="Average"/>
              <a:cs typeface="Average"/>
              <a:sym typeface="Average"/>
            </a:endParaRPr>
          </a:p>
        </p:txBody>
      </p:sp>
      <p:pic>
        <p:nvPicPr>
          <p:cNvPr id="64" name="Shape 46"/>
          <p:cNvPicPr preferRelativeResize="0"/>
          <p:nvPr/>
        </p:nvPicPr>
        <p:blipFill rotWithShape="1">
          <a:blip r:embed="rId5">
            <a:alphaModFix/>
          </a:blip>
          <a:srcRect/>
          <a:stretch/>
        </p:blipFill>
        <p:spPr>
          <a:xfrm>
            <a:off x="28117800" y="2286000"/>
            <a:ext cx="3352800" cy="914400"/>
          </a:xfrm>
          <a:prstGeom prst="rect">
            <a:avLst/>
          </a:prstGeom>
          <a:noFill/>
          <a:ln>
            <a:noFill/>
          </a:ln>
        </p:spPr>
      </p:pic>
      <p:sp>
        <p:nvSpPr>
          <p:cNvPr id="67" name="Shape 30"/>
          <p:cNvSpPr txBox="1"/>
          <p:nvPr/>
        </p:nvSpPr>
        <p:spPr>
          <a:xfrm>
            <a:off x="685800" y="13639800"/>
            <a:ext cx="10031100" cy="3659049"/>
          </a:xfrm>
          <a:prstGeom prst="rect">
            <a:avLst/>
          </a:prstGeom>
          <a:noFill/>
          <a:ln>
            <a:noFill/>
          </a:ln>
        </p:spPr>
        <p:txBody>
          <a:bodyPr lIns="91425" tIns="45700" rIns="91425" bIns="45700" anchor="t" anchorCtr="0">
            <a:noAutofit/>
          </a:bodyPr>
          <a:lstStyle/>
          <a:p>
            <a:pPr lvl="0">
              <a:lnSpc>
                <a:spcPct val="115000"/>
              </a:lnSpc>
              <a:buClr>
                <a:schemeClr val="dk1"/>
              </a:buClr>
              <a:buSzPts val="1100"/>
            </a:pPr>
            <a:r>
              <a:rPr lang="en-US" sz="2400" dirty="0">
                <a:solidFill>
                  <a:schemeClr val="dk1"/>
                </a:solidFill>
                <a:latin typeface="+mn-lt"/>
              </a:rPr>
              <a:t>Augmented Reality (AR) is an emerging trend, especially now that many mobile device users will now have access to AR due to new Apple and Android </a:t>
            </a:r>
            <a:r>
              <a:rPr lang="en-US" sz="2400" dirty="0" smtClean="0">
                <a:solidFill>
                  <a:schemeClr val="dk1"/>
                </a:solidFill>
                <a:latin typeface="+mn-lt"/>
              </a:rPr>
              <a:t>updates and extended operating system features. </a:t>
            </a:r>
            <a:r>
              <a:rPr lang="en-US" sz="2400" dirty="0">
                <a:solidFill>
                  <a:schemeClr val="dk1"/>
                </a:solidFill>
                <a:latin typeface="+mn-lt"/>
              </a:rPr>
              <a:t>AR enhances the way we perceive our environment, by overlaying a virtual image on top of different objects. </a:t>
            </a:r>
            <a:r>
              <a:rPr lang="en-US" sz="2400" dirty="0" smtClean="0">
                <a:solidFill>
                  <a:schemeClr val="dk1"/>
                </a:solidFill>
                <a:latin typeface="+mn-lt"/>
              </a:rPr>
              <a:t/>
            </a:r>
            <a:br>
              <a:rPr lang="en-US" sz="2400" dirty="0" smtClean="0">
                <a:solidFill>
                  <a:schemeClr val="dk1"/>
                </a:solidFill>
                <a:latin typeface="+mn-lt"/>
              </a:rPr>
            </a:br>
            <a:r>
              <a:rPr lang="en-US" sz="2400" dirty="0" smtClean="0">
                <a:solidFill>
                  <a:schemeClr val="dk1"/>
                </a:solidFill>
                <a:latin typeface="+mn-lt"/>
              </a:rPr>
              <a:t/>
            </a:r>
            <a:br>
              <a:rPr lang="en-US" sz="2400" dirty="0" smtClean="0">
                <a:solidFill>
                  <a:schemeClr val="dk1"/>
                </a:solidFill>
                <a:latin typeface="+mn-lt"/>
              </a:rPr>
            </a:br>
            <a:r>
              <a:rPr lang="en-US" sz="2400" dirty="0" smtClean="0">
                <a:solidFill>
                  <a:schemeClr val="dk1"/>
                </a:solidFill>
                <a:latin typeface="+mn-lt"/>
              </a:rPr>
              <a:t>The use of AR for practical inspection applications provides a rapid way to view sensor information to detect problems and keep track of equipment in operation.  This can be for both residential, commercial, and industrial applications. The application we designed is a demonstration solution using visual and spatial tracking overlaid with real sensor and summary data.  This provides a real-time view to the operational parameters, status and history for equipment. Our </a:t>
            </a:r>
            <a:r>
              <a:rPr lang="en-US" sz="2400" dirty="0">
                <a:solidFill>
                  <a:schemeClr val="dk1"/>
                </a:solidFill>
                <a:latin typeface="+mn-lt"/>
              </a:rPr>
              <a:t>intended audience are engineers, managers, and inspectors who are interested in the sensor data produced in industrial environments. </a:t>
            </a:r>
            <a:endParaRPr lang="en-US" sz="2000" dirty="0">
              <a:solidFill>
                <a:schemeClr val="dk1"/>
              </a:solidFill>
              <a:latin typeface="+mn-lt"/>
            </a:endParaRPr>
          </a:p>
          <a:p>
            <a:pPr lvl="0">
              <a:lnSpc>
                <a:spcPct val="115000"/>
              </a:lnSpc>
              <a:buClr>
                <a:schemeClr val="dk1"/>
              </a:buClr>
              <a:buSzPts val="1100"/>
            </a:pPr>
            <a:endParaRPr lang="en-US" sz="2400" dirty="0">
              <a:solidFill>
                <a:schemeClr val="dk1"/>
              </a:solidFill>
            </a:endParaRPr>
          </a:p>
        </p:txBody>
      </p:sp>
      <p:pic>
        <p:nvPicPr>
          <p:cNvPr id="68" name="Shape 68"/>
          <p:cNvPicPr preferRelativeResize="0"/>
          <p:nvPr/>
        </p:nvPicPr>
        <p:blipFill>
          <a:blip r:embed="rId9">
            <a:alphaModFix/>
          </a:blip>
          <a:stretch>
            <a:fillRect/>
          </a:stretch>
        </p:blipFill>
        <p:spPr>
          <a:xfrm>
            <a:off x="13837462" y="15018753"/>
            <a:ext cx="5397535" cy="3345447"/>
          </a:xfrm>
          <a:prstGeom prst="rect">
            <a:avLst/>
          </a:prstGeom>
          <a:noFill/>
          <a:ln>
            <a:noFill/>
          </a:ln>
        </p:spPr>
      </p:pic>
      <p:pic>
        <p:nvPicPr>
          <p:cNvPr id="69" name="Shape 69"/>
          <p:cNvPicPr preferRelativeResize="0"/>
          <p:nvPr/>
        </p:nvPicPr>
        <p:blipFill>
          <a:blip r:embed="rId10">
            <a:alphaModFix/>
          </a:blip>
          <a:stretch>
            <a:fillRect/>
          </a:stretch>
        </p:blipFill>
        <p:spPr>
          <a:xfrm>
            <a:off x="13995305" y="5866682"/>
            <a:ext cx="5239692" cy="3929769"/>
          </a:xfrm>
          <a:prstGeom prst="rect">
            <a:avLst/>
          </a:prstGeom>
          <a:noFill/>
          <a:ln>
            <a:noFill/>
          </a:ln>
        </p:spPr>
      </p:pic>
      <p:pic>
        <p:nvPicPr>
          <p:cNvPr id="70" name="Shape 70"/>
          <p:cNvPicPr preferRelativeResize="0"/>
          <p:nvPr/>
        </p:nvPicPr>
        <p:blipFill>
          <a:blip r:embed="rId11">
            <a:alphaModFix/>
          </a:blip>
          <a:stretch>
            <a:fillRect/>
          </a:stretch>
        </p:blipFill>
        <p:spPr>
          <a:xfrm>
            <a:off x="13995305" y="10496466"/>
            <a:ext cx="5207096" cy="3905334"/>
          </a:xfrm>
          <a:prstGeom prst="rect">
            <a:avLst/>
          </a:prstGeom>
          <a:noFill/>
          <a:ln>
            <a:noFill/>
          </a:ln>
        </p:spPr>
      </p:pic>
      <p:pic>
        <p:nvPicPr>
          <p:cNvPr id="71" name="Shape 71"/>
          <p:cNvPicPr preferRelativeResize="0"/>
          <p:nvPr/>
        </p:nvPicPr>
        <p:blipFill>
          <a:blip r:embed="rId12">
            <a:alphaModFix/>
          </a:blip>
          <a:stretch>
            <a:fillRect/>
          </a:stretch>
        </p:blipFill>
        <p:spPr>
          <a:xfrm>
            <a:off x="24012674" y="5545608"/>
            <a:ext cx="6888151" cy="3841588"/>
          </a:xfrm>
          <a:prstGeom prst="rect">
            <a:avLst/>
          </a:prstGeom>
          <a:noFill/>
          <a:ln>
            <a:noFill/>
          </a:ln>
        </p:spPr>
      </p:pic>
      <p:sp>
        <p:nvSpPr>
          <p:cNvPr id="72" name="Shape 40"/>
          <p:cNvSpPr/>
          <p:nvPr/>
        </p:nvSpPr>
        <p:spPr>
          <a:xfrm>
            <a:off x="22430100" y="9796451"/>
            <a:ext cx="9976850" cy="5388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2400" b="1" dirty="0" smtClean="0">
                <a:latin typeface="Average"/>
                <a:ea typeface="Average"/>
                <a:cs typeface="Average"/>
                <a:sym typeface="Average"/>
              </a:rPr>
              <a:t>Approach</a:t>
            </a:r>
            <a:endParaRPr lang="en-US" sz="2400" b="1" dirty="0">
              <a:latin typeface="Average"/>
              <a:ea typeface="Average"/>
              <a:cs typeface="Average"/>
              <a:sym typeface="Average"/>
            </a:endParaRPr>
          </a:p>
        </p:txBody>
      </p:sp>
      <p:sp>
        <p:nvSpPr>
          <p:cNvPr id="73" name="Shape 40"/>
          <p:cNvSpPr/>
          <p:nvPr/>
        </p:nvSpPr>
        <p:spPr>
          <a:xfrm>
            <a:off x="22397443" y="13710600"/>
            <a:ext cx="10031100" cy="5388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2400" b="1" dirty="0" smtClean="0">
                <a:latin typeface="Average"/>
                <a:ea typeface="Average"/>
                <a:cs typeface="Average"/>
                <a:sym typeface="Average"/>
              </a:rPr>
              <a:t>Schedule</a:t>
            </a:r>
            <a:endParaRPr lang="en-US" sz="2400" b="1" dirty="0">
              <a:latin typeface="Average"/>
              <a:ea typeface="Average"/>
              <a:cs typeface="Average"/>
              <a:sym typeface="Average"/>
            </a:endParaRPr>
          </a:p>
        </p:txBody>
      </p:sp>
      <p:sp>
        <p:nvSpPr>
          <p:cNvPr id="74" name="Shape 40"/>
          <p:cNvSpPr/>
          <p:nvPr/>
        </p:nvSpPr>
        <p:spPr>
          <a:xfrm>
            <a:off x="22375850" y="9796451"/>
            <a:ext cx="10085350" cy="5388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2400" b="1" dirty="0" smtClean="0">
                <a:latin typeface="Average"/>
                <a:ea typeface="Average"/>
                <a:cs typeface="Average"/>
                <a:sym typeface="Average"/>
              </a:rPr>
              <a:t>Approach</a:t>
            </a:r>
            <a:endParaRPr lang="en-US" sz="2400" b="1" dirty="0">
              <a:latin typeface="Average"/>
              <a:ea typeface="Average"/>
              <a:cs typeface="Average"/>
              <a:sym typeface="Average"/>
            </a:endParaRPr>
          </a:p>
        </p:txBody>
      </p:sp>
    </p:spTree>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rgbClr val="000000"/>
      </a:dk1>
      <a:lt1>
        <a:srgbClr val="FFFFFF"/>
      </a:lt1>
      <a:dk2>
        <a:srgbClr val="1F497D"/>
      </a:dk2>
      <a:lt2>
        <a:srgbClr val="EEECE1"/>
      </a:lt2>
      <a:accent1>
        <a:srgbClr val="4F81BD"/>
      </a:accent1>
      <a:accent2>
        <a:srgbClr val="C0504D"/>
      </a:accent2>
      <a:accent3>
        <a:srgbClr val="FFFFFF"/>
      </a:accent3>
      <a:accent4>
        <a:srgbClr val="4F81BD"/>
      </a:accent4>
      <a:accent5>
        <a:srgbClr val="C0504D"/>
      </a:accent5>
      <a:accent6>
        <a:srgbClr val="FFFFFF"/>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829</TotalTime>
  <Words>482</Words>
  <Application>Microsoft Office PowerPoint</Application>
  <PresentationFormat>Custom</PresentationFormat>
  <Paragraphs>61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Trebuchet MS</vt:lpstr>
      <vt:lpstr>Average</vt:lpstr>
      <vt:lpstr>Calibri</vt:lpstr>
      <vt:lpstr>Office Theme</vt:lpstr>
      <vt:lpstr>        Percept: A Novel Energy Visualizer Tool  Team Members: Nikita Tsvetkov, Viet Ly, Kim Phan Truong Faculty Mentors: Sergio Gago, Joy Pixley, Michael Klopfer  &amp; Professor G.P. Li (CalPlug/Calit2)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PowerAid: A Smart, Wireless Triple-Relay Metering Load Controller Aditi Bhatia (Electrical Engineering, B.S.), Sonum Hingorani (Computer Science &amp; Engineering, B.S.),  Nina Tamashiro (Electrical Engineering, B.S.), Katherine Tran (Computer Science &amp; Engineering, B.S.) Faculty Mentors: Professor G.P. Li &amp; Michael Klopfer (CalPlug)  Department of Electrical Engineering and Computer Science</dc:title>
  <dc:creator>Mike Klopfer</dc:creator>
  <cp:lastModifiedBy>calplug</cp:lastModifiedBy>
  <cp:revision>17</cp:revision>
  <cp:lastPrinted>2018-03-16T17:18:56Z</cp:lastPrinted>
  <dcterms:modified xsi:type="dcterms:W3CDTF">2018-03-16T18:45:32Z</dcterms:modified>
</cp:coreProperties>
</file>